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6"/>
  </p:handoutMasterIdLst>
  <p:sldIdLst>
    <p:sldId id="256" r:id="rId2"/>
    <p:sldId id="257" r:id="rId3"/>
    <p:sldId id="258" r:id="rId4"/>
    <p:sldId id="266" r:id="rId5"/>
    <p:sldId id="259" r:id="rId6"/>
    <p:sldId id="277" r:id="rId7"/>
    <p:sldId id="268" r:id="rId8"/>
    <p:sldId id="267" r:id="rId9"/>
    <p:sldId id="278" r:id="rId10"/>
    <p:sldId id="260" r:id="rId11"/>
    <p:sldId id="269" r:id="rId12"/>
    <p:sldId id="279" r:id="rId13"/>
    <p:sldId id="261" r:id="rId14"/>
    <p:sldId id="262" r:id="rId15"/>
    <p:sldId id="270" r:id="rId16"/>
    <p:sldId id="265" r:id="rId17"/>
    <p:sldId id="271" r:id="rId18"/>
    <p:sldId id="272" r:id="rId19"/>
    <p:sldId id="263" r:id="rId20"/>
    <p:sldId id="273" r:id="rId21"/>
    <p:sldId id="264" r:id="rId22"/>
    <p:sldId id="274" r:id="rId23"/>
    <p:sldId id="275" r:id="rId24"/>
    <p:sldId id="276" r:id="rId2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78" y="21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62CF2BEF-9B17-4245-8CEF-553C318574A4}" type="datetimeFigureOut">
              <a:rPr lang="en-US" smtClean="0"/>
              <a:t>5/26/2016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3F31E62C-4E72-4AE7-8FE9-45C7670268DF}" type="slidenum">
              <a:rPr lang="en-US" smtClean="0"/>
              <a:t>‹#›</a:t>
            </a:fld>
            <a:endParaRPr lang="en-US"/>
          </a:p>
        </p:txBody>
      </p:sp>
    </p:spTree>
    <p:extLst>
      <p:ext uri="{BB962C8B-B14F-4D97-AF65-F5344CB8AC3E}">
        <p14:creationId xmlns:p14="http://schemas.microsoft.com/office/powerpoint/2010/main" val="99322476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pPr>
              <a:defRPr/>
            </a:pPr>
            <a:fld id="{19655EA1-0B53-4D4A-A88F-33D1CDF32A25}" type="datetimeFigureOut">
              <a:rPr lang="en-US" smtClean="0"/>
              <a:pPr>
                <a:defRPr/>
              </a:pPr>
              <a:t>5/26/2016</a:t>
            </a:fld>
            <a:endParaRPr lang="en-US"/>
          </a:p>
        </p:txBody>
      </p:sp>
      <p:sp>
        <p:nvSpPr>
          <p:cNvPr id="17" name="Slide Number Placeholder 16"/>
          <p:cNvSpPr>
            <a:spLocks noGrp="1"/>
          </p:cNvSpPr>
          <p:nvPr>
            <p:ph type="sldNum" sz="quarter" idx="11"/>
          </p:nvPr>
        </p:nvSpPr>
        <p:spPr/>
        <p:txBody>
          <a:bodyPr/>
          <a:lstStyle/>
          <a:p>
            <a:pPr>
              <a:defRPr/>
            </a:pPr>
            <a:fld id="{FA9D3A91-644D-44D0-B37F-620EE5001545}" type="slidenum">
              <a:rPr lang="en-US" smtClean="0"/>
              <a:pPr>
                <a:defRPr/>
              </a:pPr>
              <a:t>‹#›</a:t>
            </a:fld>
            <a:endParaRPr lang="en-US"/>
          </a:p>
        </p:txBody>
      </p:sp>
      <p:sp>
        <p:nvSpPr>
          <p:cNvPr id="19" name="Footer Placeholder 18"/>
          <p:cNvSpPr>
            <a:spLocks noGrp="1"/>
          </p:cNvSpPr>
          <p:nvPr>
            <p:ph type="ftr" sz="quarter" idx="12"/>
          </p:nvPr>
        </p:nvSpPr>
        <p:spPr/>
        <p:txBody>
          <a:body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76ED93F4-B598-41DB-BAC6-366DC57C0D2E}" type="datetimeFigureOut">
              <a:rPr lang="en-US" smtClean="0"/>
              <a:pPr>
                <a:defRPr/>
              </a:pPr>
              <a:t>5/26/2016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21BEB3C-696C-42F8-9A02-A7D2ED441F7F}"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3DDB1E5A-58B4-4947-841E-797C6B0E70B3}" type="datetimeFigureOut">
              <a:rPr lang="en-US" smtClean="0"/>
              <a:pPr>
                <a:defRPr/>
              </a:pPr>
              <a:t>5/26/2016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EA0AE85-1BD9-423E-86B0-BA0EA38A2B0A}" type="slidenum">
              <a:rPr lang="en-US" smtClean="0"/>
              <a:pPr>
                <a:defRPr/>
              </a:pPr>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pPr>
              <a:defRPr/>
            </a:pPr>
            <a:fld id="{438E7990-D6E3-41E4-9E8A-294F7B6BBA65}" type="datetimeFigureOut">
              <a:rPr lang="en-US" smtClean="0"/>
              <a:pPr>
                <a:defRPr/>
              </a:pPr>
              <a:t>5/26/2016</a:t>
            </a:fld>
            <a:endParaRPr lang="en-US"/>
          </a:p>
        </p:txBody>
      </p:sp>
      <p:sp>
        <p:nvSpPr>
          <p:cNvPr id="12" name="Slide Number Placeholder 11"/>
          <p:cNvSpPr>
            <a:spLocks noGrp="1"/>
          </p:cNvSpPr>
          <p:nvPr>
            <p:ph type="sldNum" sz="quarter" idx="15"/>
          </p:nvPr>
        </p:nvSpPr>
        <p:spPr/>
        <p:txBody>
          <a:bodyPr/>
          <a:lstStyle/>
          <a:p>
            <a:pPr>
              <a:defRPr/>
            </a:pPr>
            <a:fld id="{C6ED691B-10EA-4BF7-B256-17E9ECF31976}" type="slidenum">
              <a:rPr lang="en-US" smtClean="0"/>
              <a:pPr>
                <a:defRPr/>
              </a:pPr>
              <a:t>‹#›</a:t>
            </a:fld>
            <a:endParaRPr lang="en-US"/>
          </a:p>
        </p:txBody>
      </p:sp>
      <p:sp>
        <p:nvSpPr>
          <p:cNvPr id="13" name="Footer Placeholder 12"/>
          <p:cNvSpPr>
            <a:spLocks noGrp="1"/>
          </p:cNvSpPr>
          <p:nvPr>
            <p:ph type="ftr" sz="quarter" idx="16"/>
          </p:nvPr>
        </p:nvSpPr>
        <p:spPr/>
        <p:txBody>
          <a:body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pPr>
              <a:defRPr/>
            </a:pPr>
            <a:fld id="{CB786CD9-CE4A-4C31-9FDD-636A0AC15F6D}" type="datetimeFigureOut">
              <a:rPr lang="en-US" smtClean="0"/>
              <a:pPr>
                <a:defRPr/>
              </a:pPr>
              <a:t>5/26/2016</a:t>
            </a:fld>
            <a:endParaRPr lang="en-US"/>
          </a:p>
        </p:txBody>
      </p:sp>
      <p:sp>
        <p:nvSpPr>
          <p:cNvPr id="14" name="Slide Number Placeholder 13"/>
          <p:cNvSpPr>
            <a:spLocks noGrp="1"/>
          </p:cNvSpPr>
          <p:nvPr>
            <p:ph type="sldNum" sz="quarter" idx="11"/>
          </p:nvPr>
        </p:nvSpPr>
        <p:spPr/>
        <p:txBody>
          <a:bodyPr/>
          <a:lstStyle/>
          <a:p>
            <a:pPr>
              <a:defRPr/>
            </a:pPr>
            <a:fld id="{166F7158-5B4B-4891-902E-EDE2ACC0E2FC}" type="slidenum">
              <a:rPr lang="en-US" smtClean="0"/>
              <a:pPr>
                <a:defRPr/>
              </a:pPr>
              <a:t>‹#›</a:t>
            </a:fld>
            <a:endParaRPr lang="en-US"/>
          </a:p>
        </p:txBody>
      </p:sp>
      <p:sp>
        <p:nvSpPr>
          <p:cNvPr id="15" name="Footer Placeholder 14"/>
          <p:cNvSpPr>
            <a:spLocks noGrp="1"/>
          </p:cNvSpPr>
          <p:nvPr>
            <p:ph type="ftr" sz="quarter" idx="12"/>
          </p:nvPr>
        </p:nvSpPr>
        <p:spPr/>
        <p:txBody>
          <a:body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pPr>
              <a:defRPr/>
            </a:pPr>
            <a:fld id="{F6A9E6AC-6C2E-41B4-AC7E-962657E0C2F0}" type="datetimeFigureOut">
              <a:rPr lang="en-US" smtClean="0"/>
              <a:pPr>
                <a:defRPr/>
              </a:pPr>
              <a:t>5/26/2016</a:t>
            </a:fld>
            <a:endParaRPr lang="en-US"/>
          </a:p>
        </p:txBody>
      </p:sp>
      <p:sp>
        <p:nvSpPr>
          <p:cNvPr id="12" name="Slide Number Placeholder 11"/>
          <p:cNvSpPr>
            <a:spLocks noGrp="1"/>
          </p:cNvSpPr>
          <p:nvPr>
            <p:ph type="sldNum" sz="quarter" idx="16"/>
          </p:nvPr>
        </p:nvSpPr>
        <p:spPr/>
        <p:txBody>
          <a:bodyPr/>
          <a:lstStyle/>
          <a:p>
            <a:pPr>
              <a:defRPr/>
            </a:pPr>
            <a:fld id="{0215354C-2F3F-4329-85B2-EFA2575FD342}" type="slidenum">
              <a:rPr lang="en-US" smtClean="0"/>
              <a:pPr>
                <a:defRPr/>
              </a:pPr>
              <a:t>‹#›</a:t>
            </a:fld>
            <a:endParaRPr lang="en-US"/>
          </a:p>
        </p:txBody>
      </p:sp>
      <p:sp>
        <p:nvSpPr>
          <p:cNvPr id="13" name="Footer Placeholder 12"/>
          <p:cNvSpPr>
            <a:spLocks noGrp="1"/>
          </p:cNvSpPr>
          <p:nvPr>
            <p:ph type="ftr" sz="quarter" idx="17"/>
          </p:nvPr>
        </p:nvSpPr>
        <p:spPr/>
        <p:txBody>
          <a:bodyPr/>
          <a:lstStyle/>
          <a:p>
            <a:pPr>
              <a:defRPr/>
            </a:pPr>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pPr>
              <a:defRPr/>
            </a:pPr>
            <a:fld id="{EFA7327D-02BC-46CE-BBA1-01E4024DCEDE}" type="datetimeFigureOut">
              <a:rPr lang="en-US" smtClean="0"/>
              <a:pPr>
                <a:defRPr/>
              </a:pPr>
              <a:t>5/26/2016</a:t>
            </a:fld>
            <a:endParaRPr lang="en-US"/>
          </a:p>
        </p:txBody>
      </p:sp>
      <p:sp>
        <p:nvSpPr>
          <p:cNvPr id="12" name="Slide Number Placeholder 11"/>
          <p:cNvSpPr>
            <a:spLocks noGrp="1"/>
          </p:cNvSpPr>
          <p:nvPr>
            <p:ph type="sldNum" sz="quarter" idx="17"/>
          </p:nvPr>
        </p:nvSpPr>
        <p:spPr/>
        <p:txBody>
          <a:bodyPr/>
          <a:lstStyle/>
          <a:p>
            <a:pPr>
              <a:defRPr/>
            </a:pPr>
            <a:fld id="{5F81C88E-8501-4BF8-A33D-468DF08A1985}" type="slidenum">
              <a:rPr lang="en-US" smtClean="0"/>
              <a:pPr>
                <a:defRPr/>
              </a:pPr>
              <a:t>‹#›</a:t>
            </a:fld>
            <a:endParaRPr lang="en-US"/>
          </a:p>
        </p:txBody>
      </p:sp>
      <p:sp>
        <p:nvSpPr>
          <p:cNvPr id="13" name="Footer Placeholder 12"/>
          <p:cNvSpPr>
            <a:spLocks noGrp="1"/>
          </p:cNvSpPr>
          <p:nvPr>
            <p:ph type="ftr" sz="quarter" idx="18"/>
          </p:nvPr>
        </p:nvSpPr>
        <p:spPr/>
        <p:txBody>
          <a:bodyPr/>
          <a:lstStyle/>
          <a:p>
            <a:pPr>
              <a:defRPr/>
            </a:pPr>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pPr>
              <a:defRPr/>
            </a:pPr>
            <a:fld id="{5512256D-8E1C-4E46-BBE1-EAE0B7DF2F9F}" type="datetimeFigureOut">
              <a:rPr lang="en-US" smtClean="0"/>
              <a:pPr>
                <a:defRPr/>
              </a:pPr>
              <a:t>5/26/2016</a:t>
            </a:fld>
            <a:endParaRPr lang="en-US"/>
          </a:p>
        </p:txBody>
      </p:sp>
      <p:sp>
        <p:nvSpPr>
          <p:cNvPr id="16" name="Slide Number Placeholder 15"/>
          <p:cNvSpPr>
            <a:spLocks noGrp="1"/>
          </p:cNvSpPr>
          <p:nvPr>
            <p:ph type="sldNum" sz="quarter" idx="11"/>
          </p:nvPr>
        </p:nvSpPr>
        <p:spPr/>
        <p:txBody>
          <a:bodyPr/>
          <a:lstStyle/>
          <a:p>
            <a:pPr>
              <a:defRPr/>
            </a:pPr>
            <a:fld id="{E218C9FE-6A76-4DD6-AF11-70A236C226EE}" type="slidenum">
              <a:rPr lang="en-US" smtClean="0"/>
              <a:pPr>
                <a:defRPr/>
              </a:pPr>
              <a:t>‹#›</a:t>
            </a:fld>
            <a:endParaRPr lang="en-US"/>
          </a:p>
        </p:txBody>
      </p:sp>
      <p:sp>
        <p:nvSpPr>
          <p:cNvPr id="17" name="Footer Placeholder 16"/>
          <p:cNvSpPr>
            <a:spLocks noGrp="1"/>
          </p:cNvSpPr>
          <p:nvPr>
            <p:ph type="ftr" sz="quarter" idx="12"/>
          </p:nvPr>
        </p:nvSpPr>
        <p:spPr/>
        <p:txBody>
          <a:body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pPr>
              <a:defRPr/>
            </a:pPr>
            <a:fld id="{E84E4AD1-6E35-40CD-A7A0-52AD94B672AE}" type="datetimeFigureOut">
              <a:rPr lang="en-US" smtClean="0"/>
              <a:pPr>
                <a:defRPr/>
              </a:pPr>
              <a:t>5/26/2016</a:t>
            </a:fld>
            <a:endParaRPr lang="en-US"/>
          </a:p>
        </p:txBody>
      </p:sp>
      <p:sp>
        <p:nvSpPr>
          <p:cNvPr id="8" name="Slide Number Placeholder 7"/>
          <p:cNvSpPr>
            <a:spLocks noGrp="1"/>
          </p:cNvSpPr>
          <p:nvPr>
            <p:ph type="sldNum" sz="quarter" idx="11"/>
          </p:nvPr>
        </p:nvSpPr>
        <p:spPr/>
        <p:txBody>
          <a:bodyPr/>
          <a:lstStyle/>
          <a:p>
            <a:pPr>
              <a:defRPr/>
            </a:pPr>
            <a:fld id="{7DE5D8B7-9785-46E9-AD30-248E3148D491}" type="slidenum">
              <a:rPr lang="en-US" smtClean="0"/>
              <a:pPr>
                <a:defRPr/>
              </a:pPr>
              <a:t>‹#›</a:t>
            </a:fld>
            <a:endParaRPr lang="en-US"/>
          </a:p>
        </p:txBody>
      </p:sp>
      <p:sp>
        <p:nvSpPr>
          <p:cNvPr id="9" name="Footer Placeholder 8"/>
          <p:cNvSpPr>
            <a:spLocks noGrp="1"/>
          </p:cNvSpPr>
          <p:nvPr>
            <p:ph type="ftr" sz="quarter" idx="12"/>
          </p:nvPr>
        </p:nvSpPr>
        <p:spPr/>
        <p:txBody>
          <a:body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pPr>
              <a:defRPr/>
            </a:pPr>
            <a:fld id="{4561A47E-D386-4CD9-9E25-1A67D8780882}" type="datetimeFigureOut">
              <a:rPr lang="en-US" smtClean="0"/>
              <a:pPr>
                <a:defRPr/>
              </a:pPr>
              <a:t>5/26/2016</a:t>
            </a:fld>
            <a:endParaRPr lang="en-US"/>
          </a:p>
        </p:txBody>
      </p:sp>
      <p:sp>
        <p:nvSpPr>
          <p:cNvPr id="19" name="Slide Number Placeholder 18"/>
          <p:cNvSpPr>
            <a:spLocks noGrp="1"/>
          </p:cNvSpPr>
          <p:nvPr>
            <p:ph type="sldNum" sz="quarter" idx="16"/>
          </p:nvPr>
        </p:nvSpPr>
        <p:spPr/>
        <p:txBody>
          <a:bodyPr/>
          <a:lstStyle/>
          <a:p>
            <a:pPr>
              <a:defRPr/>
            </a:pPr>
            <a:fld id="{916E105D-E503-408F-B0D1-54C8BFBAC04C}" type="slidenum">
              <a:rPr lang="en-US" smtClean="0"/>
              <a:pPr>
                <a:defRPr/>
              </a:pPr>
              <a:t>‹#›</a:t>
            </a:fld>
            <a:endParaRPr lang="en-US"/>
          </a:p>
        </p:txBody>
      </p:sp>
      <p:sp>
        <p:nvSpPr>
          <p:cNvPr id="23" name="Footer Placeholder 22"/>
          <p:cNvSpPr>
            <a:spLocks noGrp="1"/>
          </p:cNvSpPr>
          <p:nvPr>
            <p:ph type="ftr" sz="quarter" idx="17"/>
          </p:nvPr>
        </p:nvSpPr>
        <p:spPr/>
        <p:txBody>
          <a:body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pPr>
              <a:defRPr/>
            </a:pPr>
            <a:fld id="{015A5E2B-5E35-4F38-B015-18CB2AF85ADC}" type="datetimeFigureOut">
              <a:rPr lang="en-US" smtClean="0"/>
              <a:pPr>
                <a:defRPr/>
              </a:pPr>
              <a:t>5/26/2016</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pPr>
              <a:defRPr/>
            </a:pPr>
            <a:fld id="{77EA4F49-C786-4E78-80BA-7EB5D781786F}" type="slidenum">
              <a:rPr lang="en-US" smtClean="0"/>
              <a:pPr>
                <a:defRPr/>
              </a:pPr>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pPr>
              <a:defRPr/>
            </a:pPr>
            <a:fld id="{A438DCA2-8221-49C3-982B-2196F03B841C}" type="datetimeFigureOut">
              <a:rPr lang="en-US" smtClean="0"/>
              <a:pPr>
                <a:defRPr/>
              </a:pPr>
              <a:t>5/26/2016</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pPr>
              <a:defRPr/>
            </a:pPr>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pPr>
              <a:defRPr/>
            </a:pPr>
            <a:fld id="{E52F3A20-ECDF-4D2A-A9E8-8489832534F2}" type="slidenum">
              <a:rPr lang="en-US" smtClean="0"/>
              <a:pPr>
                <a:defRPr/>
              </a:pPr>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9.xml"/><Relationship Id="rId4" Type="http://schemas.openxmlformats.org/officeDocument/2006/relationships/image" Target="../media/image17.jpg"/></Relationships>
</file>

<file path=ppt/slides/_rels/slide1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jpg"/><Relationship Id="rId1" Type="http://schemas.openxmlformats.org/officeDocument/2006/relationships/slideLayout" Target="../slideLayouts/slideLayout8.xml"/><Relationship Id="rId4" Type="http://schemas.openxmlformats.org/officeDocument/2006/relationships/image" Target="../media/image22.jpg"/></Relationships>
</file>

<file path=ppt/slides/_rels/slide1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i="1" dirty="0" smtClean="0"/>
              <a:t>The Civil Rights Movement in the United States</a:t>
            </a:r>
          </a:p>
        </p:txBody>
      </p:sp>
      <p:sp>
        <p:nvSpPr>
          <p:cNvPr id="2050" name="Title 1"/>
          <p:cNvSpPr>
            <a:spLocks noGrp="1"/>
          </p:cNvSpPr>
          <p:nvPr>
            <p:ph type="title"/>
          </p:nvPr>
        </p:nvSpPr>
        <p:spPr/>
        <p:txBody>
          <a:bodyPr>
            <a:normAutofit/>
          </a:bodyPr>
          <a:lstStyle/>
          <a:p>
            <a:pPr eaLnBrk="1" hangingPunct="1"/>
            <a:r>
              <a:rPr lang="en-US" dirty="0" smtClean="0">
                <a:solidFill>
                  <a:schemeClr val="bg1"/>
                </a:solidFill>
              </a:rPr>
              <a:t>SOL Review MATERIALS FOR UNIT TEN</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81383">
            <a:off x="304800" y="457200"/>
            <a:ext cx="2622550" cy="1785935"/>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4200" y="350112"/>
            <a:ext cx="2301272" cy="1725954"/>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681336">
            <a:off x="6029427" y="434153"/>
            <a:ext cx="2694158" cy="1832027"/>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343400"/>
            <a:ext cx="1828800" cy="1828800"/>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0800000">
            <a:off x="1828800" y="4343400"/>
            <a:ext cx="1828800" cy="1828800"/>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27896" y="4343400"/>
            <a:ext cx="1840282" cy="1828799"/>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0800000">
            <a:off x="5425472" y="4343400"/>
            <a:ext cx="1828800" cy="1828800"/>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57600" y="4343400"/>
            <a:ext cx="1828800" cy="18288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68178" y="4343401"/>
            <a:ext cx="1828800" cy="18288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sz="quarter" idx="13"/>
          </p:nvPr>
        </p:nvSpPr>
        <p:spPr/>
        <p:txBody>
          <a:bodyPr>
            <a:normAutofit fontScale="92500" lnSpcReduction="10000"/>
          </a:bodyPr>
          <a:lstStyle/>
          <a:p>
            <a:pPr algn="l" eaLnBrk="1" hangingPunct="1"/>
            <a:r>
              <a:rPr lang="en-US" dirty="0" smtClean="0"/>
              <a:t>Most of the protests which were organized during the Civil Rights Movement were planned ahead of time by organizations that believed in non-violence, civil disobedience, and passive resistance.  The Student Non-Violent Coordinating Committee (SNCC) was one such group.  More prominent, though, was Martin Luther King’s Southern Christian Leadership Conference (SCLC) which organized the marches in Birmingham, Alabama and supported the March on Washington for Jobs and Freedom in August of 1963. </a:t>
            </a:r>
          </a:p>
        </p:txBody>
      </p:sp>
      <p:pic>
        <p:nvPicPr>
          <p:cNvPr id="3" name="Content Placeholder 2"/>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648200" y="2362200"/>
            <a:ext cx="4022725" cy="3017043"/>
          </a:xfrm>
        </p:spPr>
      </p:pic>
      <p:sp>
        <p:nvSpPr>
          <p:cNvPr id="6146" name="Title 1"/>
          <p:cNvSpPr>
            <a:spLocks noGrp="1"/>
          </p:cNvSpPr>
          <p:nvPr>
            <p:ph type="title"/>
          </p:nvPr>
        </p:nvSpPr>
        <p:spPr/>
        <p:txBody>
          <a:bodyPr/>
          <a:lstStyle/>
          <a:p>
            <a:pPr eaLnBrk="1" hangingPunct="1"/>
            <a:r>
              <a:rPr lang="en-US" dirty="0" smtClean="0"/>
              <a:t>Organized protests in Birmingham, Alabama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26448" b="26448"/>
          <a:stretch>
            <a:fillRect/>
          </a:stretch>
        </p:blipFill>
        <p:spPr/>
      </p:pic>
      <p:sp>
        <p:nvSpPr>
          <p:cNvPr id="5" name="Text Placeholder 4"/>
          <p:cNvSpPr>
            <a:spLocks noGrp="1"/>
          </p:cNvSpPr>
          <p:nvPr>
            <p:ph type="body" sz="quarter" idx="13"/>
          </p:nvPr>
        </p:nvSpPr>
        <p:spPr>
          <a:xfrm>
            <a:off x="990600" y="5410200"/>
            <a:ext cx="7239000" cy="1066800"/>
          </a:xfrm>
        </p:spPr>
        <p:txBody>
          <a:bodyPr>
            <a:normAutofit/>
          </a:bodyPr>
          <a:lstStyle/>
          <a:p>
            <a:pPr algn="l"/>
            <a:r>
              <a:rPr lang="en-US" dirty="0" smtClean="0"/>
              <a:t>At the March on Washington for Jobs and Freedom, Martin Luther King delivered the “I Have a Dream” Speech and activists demanded the Civil Rights legislation – eventually, the Civil Rights Act of 1964.</a:t>
            </a:r>
            <a:endParaRPr lang="en-US" dirty="0"/>
          </a:p>
        </p:txBody>
      </p:sp>
      <p:sp>
        <p:nvSpPr>
          <p:cNvPr id="3" name="Title 2"/>
          <p:cNvSpPr>
            <a:spLocks noGrp="1"/>
          </p:cNvSpPr>
          <p:nvPr>
            <p:ph type="title"/>
          </p:nvPr>
        </p:nvSpPr>
        <p:spPr/>
        <p:txBody>
          <a:bodyPr/>
          <a:lstStyle/>
          <a:p>
            <a:r>
              <a:rPr lang="en-US" dirty="0" smtClean="0"/>
              <a:t>THE March on Washington For Jobs and Freedom</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7600" y="1600200"/>
            <a:ext cx="1587500" cy="156210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852977">
            <a:off x="457200" y="1886172"/>
            <a:ext cx="2276455" cy="3429000"/>
          </a:xfrm>
          <a:prstGeom prst="rect">
            <a:avLst/>
          </a:prstGeom>
        </p:spPr>
      </p:pic>
    </p:spTree>
    <p:extLst>
      <p:ext uri="{BB962C8B-B14F-4D97-AF65-F5344CB8AC3E}">
        <p14:creationId xmlns:p14="http://schemas.microsoft.com/office/powerpoint/2010/main" val="3048939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0020" b="10020"/>
          <a:stretch>
            <a:fillRect/>
          </a:stretch>
        </p:blipFill>
        <p:spPr/>
      </p:pic>
      <p:sp>
        <p:nvSpPr>
          <p:cNvPr id="3" name="Text Placeholder 2"/>
          <p:cNvSpPr>
            <a:spLocks noGrp="1"/>
          </p:cNvSpPr>
          <p:nvPr>
            <p:ph type="body" sz="quarter" idx="13"/>
          </p:nvPr>
        </p:nvSpPr>
        <p:spPr/>
        <p:txBody>
          <a:bodyPr/>
          <a:lstStyle/>
          <a:p>
            <a:r>
              <a:rPr lang="en-US" dirty="0" smtClean="0"/>
              <a:t>Martin Luther King delivering the “I Have a Dream” Speech.</a:t>
            </a:r>
            <a:endParaRPr lang="en-US" dirty="0"/>
          </a:p>
        </p:txBody>
      </p:sp>
      <p:sp>
        <p:nvSpPr>
          <p:cNvPr id="4" name="Title 3"/>
          <p:cNvSpPr>
            <a:spLocks noGrp="1"/>
          </p:cNvSpPr>
          <p:nvPr>
            <p:ph type="title"/>
          </p:nvPr>
        </p:nvSpPr>
        <p:spPr/>
        <p:txBody>
          <a:bodyPr/>
          <a:lstStyle/>
          <a:p>
            <a:r>
              <a:rPr lang="en-US" dirty="0" smtClean="0"/>
              <a:t>“I Have a Dream”</a:t>
            </a:r>
            <a:endParaRPr lang="en-US" dirty="0"/>
          </a:p>
        </p:txBody>
      </p:sp>
    </p:spTree>
    <p:extLst>
      <p:ext uri="{BB962C8B-B14F-4D97-AF65-F5344CB8AC3E}">
        <p14:creationId xmlns:p14="http://schemas.microsoft.com/office/powerpoint/2010/main" val="19325886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2"/>
          <p:cNvSpPr>
            <a:spLocks noGrp="1"/>
          </p:cNvSpPr>
          <p:nvPr>
            <p:ph sz="quarter" idx="13"/>
          </p:nvPr>
        </p:nvSpPr>
        <p:spPr/>
        <p:txBody>
          <a:bodyPr>
            <a:normAutofit fontScale="92500" lnSpcReduction="10000"/>
          </a:bodyPr>
          <a:lstStyle/>
          <a:p>
            <a:pPr algn="l" eaLnBrk="1" hangingPunct="1"/>
            <a:r>
              <a:rPr lang="en-US" dirty="0" smtClean="0"/>
              <a:t>The National Association for the Advancement of Colored People (NAACP) was established in 1909 by W.E.B. </a:t>
            </a:r>
            <a:r>
              <a:rPr lang="en-US" dirty="0" err="1" smtClean="0"/>
              <a:t>DuBois</a:t>
            </a:r>
            <a:r>
              <a:rPr lang="en-US" dirty="0" smtClean="0"/>
              <a:t>.  The NAACP played a major role in filing legal challenges against segregation throughout the 1950s and 1960s – and most of them were successful, thanks to Thurgood Marshall.  They assisted students like the Little Rock Nine in making the transition to integrated schools.  The group also played an important role speaking out against racism and violence in the South during the 1950s and 1960s.</a:t>
            </a:r>
          </a:p>
        </p:txBody>
      </p:sp>
      <p:pic>
        <p:nvPicPr>
          <p:cNvPr id="3" name="Content Placeholder 2"/>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64075" y="2144906"/>
            <a:ext cx="4022725" cy="3757225"/>
          </a:xfrm>
        </p:spPr>
      </p:pic>
      <p:sp>
        <p:nvSpPr>
          <p:cNvPr id="7170" name="Title 1"/>
          <p:cNvSpPr>
            <a:spLocks noGrp="1"/>
          </p:cNvSpPr>
          <p:nvPr>
            <p:ph type="title"/>
          </p:nvPr>
        </p:nvSpPr>
        <p:spPr/>
        <p:txBody>
          <a:bodyPr/>
          <a:lstStyle/>
          <a:p>
            <a:pPr eaLnBrk="1" hangingPunct="1"/>
            <a:r>
              <a:rPr lang="en-US" smtClean="0"/>
              <a:t>NAACP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Content Placeholder 2"/>
          <p:cNvSpPr>
            <a:spLocks noGrp="1"/>
          </p:cNvSpPr>
          <p:nvPr>
            <p:ph sz="quarter" idx="13"/>
          </p:nvPr>
        </p:nvSpPr>
        <p:spPr>
          <a:xfrm>
            <a:off x="457200" y="2020824"/>
            <a:ext cx="8382000" cy="4379976"/>
          </a:xfrm>
        </p:spPr>
        <p:txBody>
          <a:bodyPr>
            <a:normAutofit fontScale="92500" lnSpcReduction="10000"/>
          </a:bodyPr>
          <a:lstStyle/>
          <a:p>
            <a:pPr algn="l" eaLnBrk="1" hangingPunct="1"/>
            <a:r>
              <a:rPr lang="en-US" b="1" i="1" u="sng" dirty="0" smtClean="0"/>
              <a:t>Passive Resistance</a:t>
            </a:r>
            <a:r>
              <a:rPr lang="en-US" dirty="0" smtClean="0"/>
              <a:t>: Resistance against law enforcement was a major part of the SCLC and Martin Luther King, Jr.’s strategy to make change in the United States.  Although he encouraged people to break unjust laws, King never advocated violence. </a:t>
            </a:r>
            <a:endParaRPr lang="en-US" dirty="0"/>
          </a:p>
          <a:p>
            <a:pPr algn="l" eaLnBrk="1" hangingPunct="1"/>
            <a:r>
              <a:rPr lang="en-US" b="1" i="1" u="sng" dirty="0" smtClean="0"/>
              <a:t>Civil Disobedience</a:t>
            </a:r>
            <a:r>
              <a:rPr lang="en-US" dirty="0" smtClean="0"/>
              <a:t>: Breaking the law in an orderly and organized manner.  Often, Martin Luther King organized marches or protests which were called “Unlawful assemblies.”  In these cases, he asked his followers to go to jail peacefully and to accept the consequences with the knowledge that “undeserved suffering is redemptive.” </a:t>
            </a:r>
            <a:endParaRPr lang="en-US" dirty="0"/>
          </a:p>
          <a:p>
            <a:pPr algn="l" eaLnBrk="1" hangingPunct="1"/>
            <a:r>
              <a:rPr lang="en-US" b="1" i="1" u="sng" dirty="0" smtClean="0"/>
              <a:t>Non-Violence</a:t>
            </a:r>
            <a:r>
              <a:rPr lang="en-US" dirty="0" smtClean="0"/>
              <a:t>: King advise to respond to brute force with “soul force.”  Even when the police or angry racist mobs used violence against African-American protesters, he advised marchers to turn the other cheek. </a:t>
            </a:r>
          </a:p>
          <a:p>
            <a:pPr algn="l" eaLnBrk="1" hangingPunct="1"/>
            <a:r>
              <a:rPr lang="en-US" b="1" i="1" u="sng" dirty="0" smtClean="0"/>
              <a:t>Christian Beliefs</a:t>
            </a:r>
            <a:r>
              <a:rPr lang="en-US" dirty="0" smtClean="0"/>
              <a:t>: It is important to remember that MLK was a real Christian Minister –  he was strongly influenced by Jesus Christ, Gandhi, and other pacifist theologians. </a:t>
            </a:r>
          </a:p>
        </p:txBody>
      </p:sp>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t>Practices of Dr. Martin Luther King, Jr.</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62500" lnSpcReduction="20000"/>
          </a:bodyPr>
          <a:lstStyle/>
          <a:p>
            <a:pPr algn="l"/>
            <a:r>
              <a:rPr lang="en-US" dirty="0"/>
              <a:t>I am not unmindful that some of you have come here out of great trials and tribulations. Some of you have come fresh from narrow cells. Some of you have come from areas where your quest for freedom left you battered by the storms of persecution and staggered by the winds of police brutality. You have been the veterans of creative suffering. Continue to work with the faith that unearned suffering is redemptive.</a:t>
            </a:r>
          </a:p>
          <a:p>
            <a:pPr algn="l"/>
            <a:r>
              <a:rPr lang="en-US" dirty="0"/>
              <a:t>Go back to Mississippi, go back to Alabama, go back to Georgia, go back to Louisiana, go back to the slums and ghettos of our northern cities, knowing that somehow this situation can and will be changed. Let us not wallow in the valley of despair.</a:t>
            </a:r>
          </a:p>
          <a:p>
            <a:pPr algn="l"/>
            <a:r>
              <a:rPr lang="en-US" dirty="0"/>
              <a:t>I say to you today, my friends, that in spite of the difficulties and frustrations of the moment, I still have a dream. It is a dream deeply rooted in the American dream.</a:t>
            </a:r>
          </a:p>
          <a:p>
            <a:pPr algn="l"/>
            <a:r>
              <a:rPr lang="en-US" dirty="0" smtClean="0"/>
              <a:t>I </a:t>
            </a:r>
            <a:r>
              <a:rPr lang="en-US" dirty="0"/>
              <a:t>have a dream that one day this nation will rise up and live out the true meaning of its creed: "We hold these truths to be self-evident: that all men are created equal</a:t>
            </a:r>
            <a:r>
              <a:rPr lang="en-US" dirty="0" smtClean="0"/>
              <a:t>.“…I </a:t>
            </a:r>
            <a:r>
              <a:rPr lang="en-US" dirty="0"/>
              <a:t>have a dream that one day on the red hills of Georgia the sons of former slaves and the sons of former slave owners will be able to sit down together at a table of brotherhood.</a:t>
            </a:r>
          </a:p>
          <a:p>
            <a:pPr algn="l"/>
            <a:r>
              <a:rPr lang="en-US" dirty="0"/>
              <a:t>I have a dream that one day even the state of Mississippi, a desert state, sweltering with the heat of injustice and oppression, will be transformed into an oasis of freedom and </a:t>
            </a:r>
            <a:r>
              <a:rPr lang="en-US" dirty="0" smtClean="0"/>
              <a:t>justice….I </a:t>
            </a:r>
            <a:r>
              <a:rPr lang="en-US" dirty="0"/>
              <a:t>have a dream that my four children will one day live in a nation where they will not be judged by the color of their skin but by the content of their </a:t>
            </a:r>
            <a:r>
              <a:rPr lang="en-US" dirty="0" smtClean="0"/>
              <a:t>character….I </a:t>
            </a:r>
            <a:r>
              <a:rPr lang="en-US" dirty="0"/>
              <a:t>have a dream today.</a:t>
            </a:r>
          </a:p>
          <a:p>
            <a:pPr algn="l"/>
            <a:r>
              <a:rPr lang="en-US" dirty="0"/>
              <a:t>I have a dream that one day the state of Alabama, whose governor's lips are presently dripping with the words of interposition and nullification, will be transformed into a situation where little black boys and black girls will be able to join hands with little white boys and white girls and walk together as sisters and </a:t>
            </a:r>
            <a:r>
              <a:rPr lang="en-US" dirty="0" smtClean="0"/>
              <a:t>brothers….I </a:t>
            </a:r>
            <a:r>
              <a:rPr lang="en-US" dirty="0"/>
              <a:t>have a dream today.</a:t>
            </a:r>
          </a:p>
          <a:p>
            <a:pPr algn="l"/>
            <a:r>
              <a:rPr lang="en-US" dirty="0"/>
              <a:t>I have a dream that one day every valley shall be exalted, every hill and mountain shall be made low, the rough places will be made plain, and the crooked places will be made straight, and the glory of the Lord shall be revealed, and all flesh shall see it together.</a:t>
            </a:r>
          </a:p>
          <a:p>
            <a:pPr algn="l"/>
            <a:endParaRPr lang="en-US" dirty="0"/>
          </a:p>
        </p:txBody>
      </p:sp>
      <p:sp>
        <p:nvSpPr>
          <p:cNvPr id="3" name="Title 2"/>
          <p:cNvSpPr>
            <a:spLocks noGrp="1"/>
          </p:cNvSpPr>
          <p:nvPr>
            <p:ph type="title"/>
          </p:nvPr>
        </p:nvSpPr>
        <p:spPr/>
        <p:txBody>
          <a:bodyPr/>
          <a:lstStyle/>
          <a:p>
            <a:r>
              <a:rPr lang="en-US" dirty="0" smtClean="0"/>
              <a:t>“I Have A DREAM…” – A Portion of the Speech to consider</a:t>
            </a:r>
            <a:endParaRPr lang="en-US" dirty="0"/>
          </a:p>
        </p:txBody>
      </p:sp>
    </p:spTree>
    <p:extLst>
      <p:ext uri="{BB962C8B-B14F-4D97-AF65-F5344CB8AC3E}">
        <p14:creationId xmlns:p14="http://schemas.microsoft.com/office/powerpoint/2010/main" val="12913667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152400" y="1901825"/>
            <a:ext cx="2996203" cy="3511550"/>
          </a:xfrm>
        </p:spPr>
      </p:pic>
      <p:sp>
        <p:nvSpPr>
          <p:cNvPr id="4" name="Text Placeholder 3"/>
          <p:cNvSpPr>
            <a:spLocks noGrp="1"/>
          </p:cNvSpPr>
          <p:nvPr>
            <p:ph type="body" sz="half" idx="2"/>
          </p:nvPr>
        </p:nvSpPr>
        <p:spPr>
          <a:xfrm>
            <a:off x="533400" y="5513832"/>
            <a:ext cx="8077200" cy="548640"/>
          </a:xfrm>
        </p:spPr>
        <p:txBody>
          <a:bodyPr/>
          <a:lstStyle/>
          <a:p>
            <a:pPr algn="l"/>
            <a:r>
              <a:rPr lang="en-US" dirty="0" smtClean="0"/>
              <a:t>Dr. Charles Drew created the blood banking system that allows blood transfusions to take place and saves lives every day.  His work was especially vital to helping soldiers survive during the Second World War. </a:t>
            </a:r>
            <a:endParaRPr lang="en-US" dirty="0"/>
          </a:p>
        </p:txBody>
      </p:sp>
      <p:sp>
        <p:nvSpPr>
          <p:cNvPr id="9218" name="Title 1"/>
          <p:cNvSpPr>
            <a:spLocks noGrp="1"/>
          </p:cNvSpPr>
          <p:nvPr>
            <p:ph type="title"/>
          </p:nvPr>
        </p:nvSpPr>
        <p:spPr/>
        <p:txBody>
          <a:bodyPr/>
          <a:lstStyle/>
          <a:p>
            <a:r>
              <a:rPr lang="en-US" b="1" smtClean="0"/>
              <a:t>Notable African-Americans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876991"/>
            <a:ext cx="2895600" cy="353906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76600" y="1882210"/>
            <a:ext cx="2694173" cy="3554318"/>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lnSpcReduction="10000"/>
          </a:bodyPr>
          <a:lstStyle/>
          <a:p>
            <a:pPr algn="l">
              <a:defRPr/>
            </a:pPr>
            <a:r>
              <a:rPr lang="en-US" dirty="0" smtClean="0"/>
              <a:t>Henry Louis Gates is a professor of history at Harvard University and a leading intellectual.</a:t>
            </a:r>
          </a:p>
          <a:p>
            <a:pPr algn="l">
              <a:defRPr/>
            </a:pPr>
            <a:endParaRPr lang="en-US" dirty="0"/>
          </a:p>
          <a:p>
            <a:pPr algn="l">
              <a:defRPr/>
            </a:pPr>
            <a:r>
              <a:rPr lang="en-US" dirty="0" smtClean="0"/>
              <a:t>He has authored several books, many of which argue that a Euro-centric version of American history is not an accurate portrayal of the past.  Indeed, African-American perspectives – and the perspectives of women and other minority groups are essential to understanding history.</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181600" y="1828800"/>
            <a:ext cx="3637245" cy="4527145"/>
          </a:xfrm>
        </p:spPr>
      </p:pic>
      <p:sp>
        <p:nvSpPr>
          <p:cNvPr id="3" name="Title 2"/>
          <p:cNvSpPr>
            <a:spLocks noGrp="1"/>
          </p:cNvSpPr>
          <p:nvPr>
            <p:ph type="title"/>
          </p:nvPr>
        </p:nvSpPr>
        <p:spPr/>
        <p:txBody>
          <a:bodyPr/>
          <a:lstStyle/>
          <a:p>
            <a:r>
              <a:rPr lang="en-US" dirty="0" smtClean="0"/>
              <a:t>Henry Louis Gates, </a:t>
            </a:r>
            <a:br>
              <a:rPr lang="en-US" dirty="0" smtClean="0"/>
            </a:br>
            <a:r>
              <a:rPr lang="en-US" dirty="0" smtClean="0"/>
              <a:t>Historian and Intellectual</a:t>
            </a:r>
            <a:endParaRPr lang="en-US" dirty="0"/>
          </a:p>
        </p:txBody>
      </p:sp>
    </p:spTree>
    <p:extLst>
      <p:ext uri="{BB962C8B-B14F-4D97-AF65-F5344CB8AC3E}">
        <p14:creationId xmlns:p14="http://schemas.microsoft.com/office/powerpoint/2010/main" val="14780483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228600" y="2057400"/>
            <a:ext cx="4023360" cy="4005072"/>
          </a:xfrm>
        </p:spPr>
        <p:txBody>
          <a:bodyPr>
            <a:normAutofit fontScale="85000" lnSpcReduction="20000"/>
          </a:bodyPr>
          <a:lstStyle/>
          <a:p>
            <a:r>
              <a:rPr lang="en-US" i="1" u="sng" dirty="0"/>
              <a:t>I Know Why The Caged Bird Sings:</a:t>
            </a:r>
          </a:p>
          <a:p>
            <a:pPr algn="l">
              <a:lnSpc>
                <a:spcPct val="120000"/>
              </a:lnSpc>
            </a:pPr>
            <a:r>
              <a:rPr lang="en-US" dirty="0" smtClean="0"/>
              <a:t>The </a:t>
            </a:r>
            <a:r>
              <a:rPr lang="en-US" dirty="0"/>
              <a:t>free bird leap son the back of the wind</a:t>
            </a:r>
            <a:br>
              <a:rPr lang="en-US" dirty="0"/>
            </a:br>
            <a:r>
              <a:rPr lang="en-US" dirty="0"/>
              <a:t>A</a:t>
            </a:r>
            <a:r>
              <a:rPr lang="en-US" dirty="0" smtClean="0"/>
              <a:t>nd </a:t>
            </a:r>
            <a:r>
              <a:rPr lang="en-US" dirty="0"/>
              <a:t>floats downstream ill the current ends</a:t>
            </a:r>
            <a:br>
              <a:rPr lang="en-US" dirty="0"/>
            </a:br>
            <a:r>
              <a:rPr lang="en-US" dirty="0"/>
              <a:t>A</a:t>
            </a:r>
            <a:r>
              <a:rPr lang="en-US" dirty="0" smtClean="0"/>
              <a:t>nd </a:t>
            </a:r>
            <a:r>
              <a:rPr lang="en-US" dirty="0"/>
              <a:t>dips his wings in the orange sun rays</a:t>
            </a:r>
            <a:br>
              <a:rPr lang="en-US" dirty="0"/>
            </a:br>
            <a:r>
              <a:rPr lang="en-US" dirty="0"/>
              <a:t>A</a:t>
            </a:r>
            <a:r>
              <a:rPr lang="en-US" dirty="0" smtClean="0"/>
              <a:t>nd </a:t>
            </a:r>
            <a:r>
              <a:rPr lang="en-US" dirty="0"/>
              <a:t>dares to claim the sky.</a:t>
            </a:r>
            <a:br>
              <a:rPr lang="en-US" dirty="0"/>
            </a:br>
            <a:r>
              <a:rPr lang="en-US" dirty="0"/>
              <a:t/>
            </a:r>
            <a:br>
              <a:rPr lang="en-US" dirty="0"/>
            </a:br>
            <a:r>
              <a:rPr lang="en-US" dirty="0"/>
              <a:t>But a bird that stalks down his narrow cage</a:t>
            </a:r>
            <a:br>
              <a:rPr lang="en-US" dirty="0"/>
            </a:br>
            <a:r>
              <a:rPr lang="en-US" dirty="0" smtClean="0"/>
              <a:t>Can </a:t>
            </a:r>
            <a:r>
              <a:rPr lang="en-US" dirty="0"/>
              <a:t>seldom see through his bars of rage</a:t>
            </a:r>
            <a:br>
              <a:rPr lang="en-US" dirty="0"/>
            </a:br>
            <a:r>
              <a:rPr lang="en-US" dirty="0" smtClean="0"/>
              <a:t>His </a:t>
            </a:r>
            <a:r>
              <a:rPr lang="en-US" dirty="0"/>
              <a:t>wings are clipped and his feet are tied</a:t>
            </a:r>
            <a:br>
              <a:rPr lang="en-US" dirty="0"/>
            </a:br>
            <a:r>
              <a:rPr lang="en-US" dirty="0" smtClean="0"/>
              <a:t>So </a:t>
            </a:r>
            <a:r>
              <a:rPr lang="en-US" dirty="0"/>
              <a:t>he opens his throat to sing.</a:t>
            </a:r>
            <a:br>
              <a:rPr lang="en-US" dirty="0"/>
            </a:br>
            <a:r>
              <a:rPr lang="en-US" dirty="0"/>
              <a:t/>
            </a:r>
            <a:br>
              <a:rPr lang="en-US" dirty="0"/>
            </a:br>
            <a:r>
              <a:rPr lang="en-US" dirty="0"/>
              <a:t>The caged bird sings with fearful trill</a:t>
            </a:r>
            <a:br>
              <a:rPr lang="en-US" dirty="0"/>
            </a:br>
            <a:r>
              <a:rPr lang="en-US" dirty="0" smtClean="0"/>
              <a:t>Of </a:t>
            </a:r>
            <a:r>
              <a:rPr lang="en-US" dirty="0"/>
              <a:t>the things unknown but longed for still</a:t>
            </a:r>
            <a:br>
              <a:rPr lang="en-US" dirty="0"/>
            </a:br>
            <a:r>
              <a:rPr lang="en-US" dirty="0" smtClean="0"/>
              <a:t>And </a:t>
            </a:r>
            <a:r>
              <a:rPr lang="en-US" dirty="0"/>
              <a:t>his tune is heard on the distant </a:t>
            </a:r>
            <a:r>
              <a:rPr lang="en-US" dirty="0" smtClean="0"/>
              <a:t>hill, for The </a:t>
            </a:r>
            <a:r>
              <a:rPr lang="en-US" dirty="0"/>
              <a:t>caged bird sings of freedom</a:t>
            </a:r>
          </a:p>
        </p:txBody>
      </p:sp>
      <p:sp>
        <p:nvSpPr>
          <p:cNvPr id="5" name="Content Placeholder 4"/>
          <p:cNvSpPr>
            <a:spLocks noGrp="1"/>
          </p:cNvSpPr>
          <p:nvPr>
            <p:ph sz="quarter" idx="14"/>
          </p:nvPr>
        </p:nvSpPr>
        <p:spPr>
          <a:xfrm>
            <a:off x="4495800" y="2020824"/>
            <a:ext cx="4648200" cy="4456176"/>
          </a:xfrm>
        </p:spPr>
        <p:txBody>
          <a:bodyPr>
            <a:normAutofit/>
          </a:bodyPr>
          <a:lstStyle/>
          <a:p>
            <a:pPr algn="l"/>
            <a:r>
              <a:rPr lang="en-US" dirty="0"/>
              <a:t/>
            </a:r>
            <a:br>
              <a:rPr lang="en-US" dirty="0"/>
            </a:br>
            <a:r>
              <a:rPr lang="en-US" sz="1700" dirty="0" smtClean="0"/>
              <a:t>The </a:t>
            </a:r>
            <a:r>
              <a:rPr lang="en-US" sz="1700" dirty="0"/>
              <a:t>free bird thinks of another breeze</a:t>
            </a:r>
            <a:br>
              <a:rPr lang="en-US" sz="1700" dirty="0"/>
            </a:br>
            <a:r>
              <a:rPr lang="en-US" sz="1700" dirty="0" smtClean="0"/>
              <a:t>And </a:t>
            </a:r>
            <a:r>
              <a:rPr lang="en-US" sz="1700" dirty="0"/>
              <a:t>the trade winds soft through the sighing trees</a:t>
            </a:r>
            <a:br>
              <a:rPr lang="en-US" sz="1700" dirty="0"/>
            </a:br>
            <a:r>
              <a:rPr lang="en-US" sz="1700" dirty="0" smtClean="0"/>
              <a:t>And </a:t>
            </a:r>
            <a:r>
              <a:rPr lang="en-US" sz="1700" dirty="0"/>
              <a:t>the fat worms waiting on a dawn-bright lawn</a:t>
            </a:r>
            <a:br>
              <a:rPr lang="en-US" sz="1700" dirty="0"/>
            </a:br>
            <a:r>
              <a:rPr lang="en-US" sz="1700" dirty="0" smtClean="0"/>
              <a:t>And </a:t>
            </a:r>
            <a:r>
              <a:rPr lang="en-US" sz="1700" dirty="0"/>
              <a:t>he names the sky his own.</a:t>
            </a:r>
            <a:br>
              <a:rPr lang="en-US" sz="1700" dirty="0"/>
            </a:br>
            <a:r>
              <a:rPr lang="en-US" sz="1700" dirty="0"/>
              <a:t/>
            </a:r>
            <a:br>
              <a:rPr lang="en-US" sz="1700" dirty="0"/>
            </a:br>
            <a:r>
              <a:rPr lang="en-US" sz="1700" dirty="0"/>
              <a:t>But a caged bird stands on the grave of dreams</a:t>
            </a:r>
            <a:br>
              <a:rPr lang="en-US" sz="1700" dirty="0"/>
            </a:br>
            <a:r>
              <a:rPr lang="en-US" sz="1700" dirty="0" smtClean="0"/>
              <a:t>His </a:t>
            </a:r>
            <a:r>
              <a:rPr lang="en-US" sz="1700" dirty="0"/>
              <a:t>shadow shouts on a nightmare scream</a:t>
            </a:r>
            <a:br>
              <a:rPr lang="en-US" sz="1700" dirty="0"/>
            </a:br>
            <a:r>
              <a:rPr lang="en-US" sz="1700" dirty="0"/>
              <a:t>H</a:t>
            </a:r>
            <a:r>
              <a:rPr lang="en-US" sz="1700" dirty="0" smtClean="0"/>
              <a:t>is </a:t>
            </a:r>
            <a:r>
              <a:rPr lang="en-US" sz="1700" dirty="0"/>
              <a:t>wings are clipped and his feet are tied</a:t>
            </a:r>
            <a:br>
              <a:rPr lang="en-US" sz="1700" dirty="0"/>
            </a:br>
            <a:r>
              <a:rPr lang="en-US" sz="1700" dirty="0" smtClean="0"/>
              <a:t>So </a:t>
            </a:r>
            <a:r>
              <a:rPr lang="en-US" sz="1700" dirty="0"/>
              <a:t>he opens his throat to sing</a:t>
            </a:r>
            <a:br>
              <a:rPr lang="en-US" sz="1700" dirty="0"/>
            </a:br>
            <a:r>
              <a:rPr lang="en-US" sz="1700" dirty="0"/>
              <a:t/>
            </a:r>
            <a:br>
              <a:rPr lang="en-US" sz="1700" dirty="0"/>
            </a:br>
            <a:r>
              <a:rPr lang="en-US" sz="1700" dirty="0"/>
              <a:t>The caged bird </a:t>
            </a:r>
            <a:r>
              <a:rPr lang="en-US" sz="1700" dirty="0" smtClean="0"/>
              <a:t>sings with </a:t>
            </a:r>
            <a:r>
              <a:rPr lang="en-US" sz="1700" dirty="0"/>
              <a:t>a fearful trill</a:t>
            </a:r>
            <a:br>
              <a:rPr lang="en-US" sz="1700" dirty="0"/>
            </a:br>
            <a:r>
              <a:rPr lang="en-US" sz="1700" dirty="0" smtClean="0"/>
              <a:t>Of </a:t>
            </a:r>
            <a:r>
              <a:rPr lang="en-US" sz="1700" dirty="0"/>
              <a:t>things </a:t>
            </a:r>
            <a:r>
              <a:rPr lang="en-US" sz="1700" dirty="0" smtClean="0"/>
              <a:t>unknown but </a:t>
            </a:r>
            <a:r>
              <a:rPr lang="en-US" sz="1700" dirty="0"/>
              <a:t>longed for still</a:t>
            </a:r>
            <a:br>
              <a:rPr lang="en-US" sz="1700" dirty="0"/>
            </a:br>
            <a:r>
              <a:rPr lang="en-US" sz="1700" dirty="0" smtClean="0"/>
              <a:t>And </a:t>
            </a:r>
            <a:r>
              <a:rPr lang="en-US" sz="1700" dirty="0"/>
              <a:t>his tune is </a:t>
            </a:r>
            <a:r>
              <a:rPr lang="en-US" sz="1700" dirty="0" smtClean="0"/>
              <a:t>heard on </a:t>
            </a:r>
            <a:r>
              <a:rPr lang="en-US" sz="1700" dirty="0"/>
              <a:t>the distant hill</a:t>
            </a:r>
            <a:br>
              <a:rPr lang="en-US" sz="1700" dirty="0"/>
            </a:br>
            <a:r>
              <a:rPr lang="en-US" sz="1700" dirty="0" smtClean="0"/>
              <a:t>For </a:t>
            </a:r>
            <a:r>
              <a:rPr lang="en-US" sz="1700" dirty="0"/>
              <a:t>the caged </a:t>
            </a:r>
            <a:r>
              <a:rPr lang="en-US" sz="1700" dirty="0" smtClean="0"/>
              <a:t>bird sings </a:t>
            </a:r>
            <a:r>
              <a:rPr lang="en-US" sz="1700" dirty="0"/>
              <a:t>of freedom</a:t>
            </a:r>
            <a:r>
              <a:rPr lang="en-US" sz="1700" dirty="0" smtClean="0"/>
              <a:t>.</a:t>
            </a:r>
            <a:endParaRPr lang="en-US" sz="1700" i="1" u="sng" dirty="0" smtClean="0"/>
          </a:p>
          <a:p>
            <a:pPr algn="l"/>
            <a:r>
              <a:rPr lang="en-US" sz="1700" dirty="0" smtClean="0"/>
              <a:t>	</a:t>
            </a:r>
            <a:r>
              <a:rPr lang="en-US" sz="1700" b="1" dirty="0" smtClean="0">
                <a:effectLst>
                  <a:outerShdw blurRad="38100" dist="38100" dir="2700000" algn="tl">
                    <a:srgbClr val="000000">
                      <a:alpha val="43137"/>
                    </a:srgbClr>
                  </a:outerShdw>
                </a:effectLst>
              </a:rPr>
              <a:t>	</a:t>
            </a:r>
            <a:r>
              <a:rPr lang="en-US" sz="1700" b="1" dirty="0" smtClean="0">
                <a:solidFill>
                  <a:srgbClr val="7030A0"/>
                </a:solidFill>
                <a:effectLst>
                  <a:outerShdw blurRad="38100" dist="38100" dir="2700000" algn="tl">
                    <a:srgbClr val="000000">
                      <a:alpha val="43137"/>
                    </a:srgbClr>
                  </a:outerShdw>
                </a:effectLst>
              </a:rPr>
              <a:t>- by Maya Angelou</a:t>
            </a:r>
          </a:p>
        </p:txBody>
      </p:sp>
      <p:sp>
        <p:nvSpPr>
          <p:cNvPr id="3" name="Title 2"/>
          <p:cNvSpPr>
            <a:spLocks noGrp="1"/>
          </p:cNvSpPr>
          <p:nvPr>
            <p:ph type="title"/>
          </p:nvPr>
        </p:nvSpPr>
        <p:spPr/>
        <p:txBody>
          <a:bodyPr/>
          <a:lstStyle/>
          <a:p>
            <a:r>
              <a:rPr lang="en-US" dirty="0" smtClean="0"/>
              <a:t>Maya Angelou</a:t>
            </a:r>
            <a:endParaRPr lang="en-US" dirty="0"/>
          </a:p>
        </p:txBody>
      </p:sp>
      <p:cxnSp>
        <p:nvCxnSpPr>
          <p:cNvPr id="7" name="Straight Connector 6"/>
          <p:cNvCxnSpPr/>
          <p:nvPr/>
        </p:nvCxnSpPr>
        <p:spPr>
          <a:xfrm>
            <a:off x="4267200" y="1981200"/>
            <a:ext cx="76200" cy="4267200"/>
          </a:xfrm>
          <a:prstGeom prst="line">
            <a:avLst/>
          </a:prstGeom>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242248">
            <a:off x="384941" y="258328"/>
            <a:ext cx="1280996" cy="1609697"/>
          </a:xfrm>
          <a:prstGeom prst="rect">
            <a:avLst/>
          </a:prstGeom>
        </p:spPr>
      </p:pic>
    </p:spTree>
    <p:extLst>
      <p:ext uri="{BB962C8B-B14F-4D97-AF65-F5344CB8AC3E}">
        <p14:creationId xmlns:p14="http://schemas.microsoft.com/office/powerpoint/2010/main" val="40303273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5186" b="5186"/>
          <a:stretch>
            <a:fillRect/>
          </a:stretch>
        </p:blipFill>
        <p:spPr>
          <a:xfrm>
            <a:off x="1905000" y="1905000"/>
            <a:ext cx="5439582" cy="3263750"/>
          </a:xfrm>
        </p:spPr>
      </p:pic>
      <p:sp>
        <p:nvSpPr>
          <p:cNvPr id="3" name="Text Placeholder 2"/>
          <p:cNvSpPr>
            <a:spLocks noGrp="1"/>
          </p:cNvSpPr>
          <p:nvPr>
            <p:ph type="body" sz="quarter" idx="13"/>
          </p:nvPr>
        </p:nvSpPr>
        <p:spPr>
          <a:xfrm>
            <a:off x="228600" y="5257800"/>
            <a:ext cx="8763000" cy="1447800"/>
          </a:xfrm>
        </p:spPr>
        <p:txBody>
          <a:bodyPr>
            <a:normAutofit/>
          </a:bodyPr>
          <a:lstStyle/>
          <a:p>
            <a:pPr algn="l"/>
            <a:r>
              <a:rPr lang="en-US" sz="1600" dirty="0" smtClean="0"/>
              <a:t>Lyndon Baines Johnson signed the Civil Rights Act of 1964 into law after helping to push the legislation through Congress.  The law forbid segregation, discrimination in hiring practices, and other racist practices across the United States.  In addition to forbidding racist actions, it also forbid discrimination due to skin color, religion, or sex.  It was the crowning accomplishment of both the Civil Rights Movement and the Women’s Movement of the 1960s.</a:t>
            </a:r>
            <a:endParaRPr lang="en-US" sz="1600" dirty="0"/>
          </a:p>
        </p:txBody>
      </p:sp>
      <p:sp>
        <p:nvSpPr>
          <p:cNvPr id="10242" name="Title 1"/>
          <p:cNvSpPr>
            <a:spLocks noGrp="1"/>
          </p:cNvSpPr>
          <p:nvPr>
            <p:ph type="title"/>
          </p:nvPr>
        </p:nvSpPr>
        <p:spPr/>
        <p:txBody>
          <a:bodyPr/>
          <a:lstStyle/>
          <a:p>
            <a:pPr eaLnBrk="1" hangingPunct="1"/>
            <a:r>
              <a:rPr lang="en-US" dirty="0" smtClean="0"/>
              <a:t>Civil Rights Legislation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sz="quarter" idx="13"/>
          </p:nvPr>
        </p:nvSpPr>
        <p:spPr/>
        <p:txBody>
          <a:bodyPr>
            <a:normAutofit lnSpcReduction="10000"/>
          </a:bodyPr>
          <a:lstStyle/>
          <a:p>
            <a:pPr marL="342900" indent="-342900" algn="l" eaLnBrk="1" hangingPunct="1">
              <a:buFont typeface="Wingdings" pitchFamily="2" charset="2"/>
              <a:buChar char="q"/>
            </a:pPr>
            <a:r>
              <a:rPr lang="en-US" dirty="0" smtClean="0"/>
              <a:t>“Jim Crow” laws in the South – and throughout the United States – created separate schools and public facilities, separating white students from African-Americans, Latinos, or Asian students. </a:t>
            </a:r>
          </a:p>
          <a:p>
            <a:pPr marL="342900" indent="-342900" algn="l" eaLnBrk="1" hangingPunct="1">
              <a:buFont typeface="Wingdings" pitchFamily="2" charset="2"/>
              <a:buChar char="q"/>
            </a:pPr>
            <a:r>
              <a:rPr lang="en-US" dirty="0" smtClean="0"/>
              <a:t>Separate public facilities were created across America, including restrooms, lobbies, restaurant and theatre seating, and water fountains.</a:t>
            </a:r>
          </a:p>
          <a:p>
            <a:pPr marL="342900" indent="-342900" algn="l" eaLnBrk="1" hangingPunct="1">
              <a:buFont typeface="Wingdings" pitchFamily="2" charset="2"/>
              <a:buChar char="q"/>
            </a:pPr>
            <a:r>
              <a:rPr lang="en-US" dirty="0" smtClean="0"/>
              <a:t>Races were isolated from one another socially.</a:t>
            </a:r>
          </a:p>
          <a:p>
            <a:pPr eaLnBrk="1" hangingPunct="1"/>
            <a:endParaRPr lang="en-US" dirty="0" smtClean="0"/>
          </a:p>
        </p:txBody>
      </p:sp>
      <p:pic>
        <p:nvPicPr>
          <p:cNvPr id="3" name="Content Placeholder 2"/>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026004" y="2020888"/>
            <a:ext cx="3298866" cy="4005262"/>
          </a:xfrm>
        </p:spPr>
      </p:pic>
      <p:sp>
        <p:nvSpPr>
          <p:cNvPr id="3074" name="Title 1"/>
          <p:cNvSpPr>
            <a:spLocks noGrp="1"/>
          </p:cNvSpPr>
          <p:nvPr>
            <p:ph type="title"/>
          </p:nvPr>
        </p:nvSpPr>
        <p:spPr/>
        <p:txBody>
          <a:bodyPr/>
          <a:lstStyle/>
          <a:p>
            <a:pPr eaLnBrk="1" hangingPunct="1"/>
            <a:r>
              <a:rPr lang="en-US" b="1" dirty="0" smtClean="0">
                <a:solidFill>
                  <a:schemeClr val="bg1"/>
                </a:solidFill>
              </a:rPr>
              <a:t>Segregation IN America</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p:txBody>
          <a:bodyPr>
            <a:normAutofit fontScale="92500" lnSpcReduction="20000"/>
          </a:bodyPr>
          <a:lstStyle/>
          <a:p>
            <a:pPr algn="l"/>
            <a:r>
              <a:rPr lang="en-US" dirty="0"/>
              <a:t>In the Election of 1964, it had become apparent that many African-Americans still had a difficult time accessing the ballot in parts of the Deep South.  After the Selma March of 1965, when hundreds of peacefully assembled African-Americans were </a:t>
            </a:r>
            <a:r>
              <a:rPr lang="en-US" dirty="0" smtClean="0"/>
              <a:t>beaten by Alabama State Troopers for simply organizing a demonstration, public </a:t>
            </a:r>
            <a:r>
              <a:rPr lang="en-US" dirty="0"/>
              <a:t>support for the Voting Rights Act gained momentum.</a:t>
            </a:r>
          </a:p>
          <a:p>
            <a:pPr algn="l"/>
            <a:r>
              <a:rPr lang="en-US" dirty="0" smtClean="0"/>
              <a:t>The Voting Rights Act was passed in 1965 to  guarantee that all African-Americans were able to vote in national elections.  Lyndon Baines Johnson signed the bill into law.  </a:t>
            </a:r>
            <a:endParaRPr lang="en-US" dirty="0"/>
          </a:p>
        </p:txBody>
      </p:sp>
      <p:sp>
        <p:nvSpPr>
          <p:cNvPr id="4" name="Title 3"/>
          <p:cNvSpPr>
            <a:spLocks noGrp="1"/>
          </p:cNvSpPr>
          <p:nvPr>
            <p:ph type="title"/>
          </p:nvPr>
        </p:nvSpPr>
        <p:spPr/>
        <p:txBody>
          <a:bodyPr/>
          <a:lstStyle/>
          <a:p>
            <a:r>
              <a:rPr lang="en-US" dirty="0" smtClean="0"/>
              <a:t>The voting rights act of 1965</a:t>
            </a:r>
            <a:endParaRPr lang="en-US" dirty="0"/>
          </a:p>
        </p:txBody>
      </p:sp>
      <p:pic>
        <p:nvPicPr>
          <p:cNvPr id="9" name="Content Placeholder 8"/>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029200" y="1905000"/>
            <a:ext cx="3124200" cy="4642367"/>
          </a:xfrm>
        </p:spPr>
      </p:pic>
    </p:spTree>
    <p:extLst>
      <p:ext uri="{BB962C8B-B14F-4D97-AF65-F5344CB8AC3E}">
        <p14:creationId xmlns:p14="http://schemas.microsoft.com/office/powerpoint/2010/main" val="33290678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sz="quarter" idx="13"/>
          </p:nvPr>
        </p:nvSpPr>
        <p:spPr>
          <a:xfrm>
            <a:off x="304800" y="1752600"/>
            <a:ext cx="8610600" cy="4953000"/>
          </a:xfrm>
        </p:spPr>
        <p:txBody>
          <a:bodyPr>
            <a:normAutofit/>
          </a:bodyPr>
          <a:lstStyle/>
          <a:p>
            <a:pPr algn="l" eaLnBrk="1" hangingPunct="1"/>
            <a:r>
              <a:rPr lang="en-US" sz="2400" dirty="0" smtClean="0"/>
              <a:t>During the 1960s, women still faced obstacles to advancement and significant disadvantages in the workplace:</a:t>
            </a:r>
          </a:p>
          <a:p>
            <a:pPr algn="l" eaLnBrk="1" hangingPunct="1"/>
            <a:r>
              <a:rPr lang="en-US" sz="2400" dirty="0" smtClean="0"/>
              <a:t> </a:t>
            </a:r>
          </a:p>
          <a:p>
            <a:pPr marL="457200" indent="-457200" algn="l" eaLnBrk="1" hangingPunct="1">
              <a:buFont typeface="+mj-lt"/>
              <a:buAutoNum type="arabicPeriod"/>
            </a:pPr>
            <a:r>
              <a:rPr lang="en-US" sz="2400" dirty="0" smtClean="0"/>
              <a:t>Discrimination against women in hiring practices was      common, and it was legal until 1964. </a:t>
            </a:r>
          </a:p>
          <a:p>
            <a:pPr marL="457200" indent="-457200" algn="l" eaLnBrk="1" hangingPunct="1">
              <a:buAutoNum type="arabicPeriod" startAt="2"/>
            </a:pPr>
            <a:r>
              <a:rPr lang="en-US" sz="2400" dirty="0" smtClean="0"/>
              <a:t>Companies paid lower wages for women than for men doing the same job.  This is still common practice in the United States.</a:t>
            </a:r>
          </a:p>
          <a:p>
            <a:pPr algn="l" eaLnBrk="1" hangingPunct="1"/>
            <a:endParaRPr lang="en-US" sz="2400" dirty="0"/>
          </a:p>
          <a:p>
            <a:pPr algn="l" eaLnBrk="1" hangingPunct="1"/>
            <a:r>
              <a:rPr lang="en-US" sz="2400" b="1" i="1" u="sng" dirty="0" smtClean="0"/>
              <a:t>The Civil Rights Act of 1964 forbid discrimination in hiring practices according to race. It was not only a victory for African-Americans during the Civil Rights Movement, but also for women.</a:t>
            </a:r>
            <a:endParaRPr lang="en-US" sz="2400" b="1" i="1" u="sng" dirty="0"/>
          </a:p>
        </p:txBody>
      </p:sp>
      <p:sp>
        <p:nvSpPr>
          <p:cNvPr id="11266" name="Title 1"/>
          <p:cNvSpPr>
            <a:spLocks noGrp="1"/>
          </p:cNvSpPr>
          <p:nvPr>
            <p:ph type="title"/>
          </p:nvPr>
        </p:nvSpPr>
        <p:spPr/>
        <p:txBody>
          <a:bodyPr/>
          <a:lstStyle/>
          <a:p>
            <a:pPr eaLnBrk="1" hangingPunct="1"/>
            <a:r>
              <a:rPr lang="en-US" b="1" smtClean="0"/>
              <a:t>Changing role of women</a:t>
            </a:r>
            <a:endParaRPr lang="en-US"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idx="1"/>
          </p:nvPr>
        </p:nvPicPr>
        <p:blipFill>
          <a:blip r:embed="rId2">
            <a:grayscl/>
            <a:extLst>
              <a:ext uri="{28A0092B-C50C-407E-A947-70E740481C1C}">
                <a14:useLocalDpi xmlns:a14="http://schemas.microsoft.com/office/drawing/2010/main" val="0"/>
              </a:ext>
            </a:extLst>
          </a:blip>
          <a:srcRect t="5724" b="5724"/>
          <a:stretch>
            <a:fillRect/>
          </a:stretch>
        </p:blipFill>
        <p:spPr/>
      </p:pic>
      <p:sp>
        <p:nvSpPr>
          <p:cNvPr id="2" name="Content Placeholder 1"/>
          <p:cNvSpPr>
            <a:spLocks noGrp="1"/>
          </p:cNvSpPr>
          <p:nvPr>
            <p:ph type="body" sz="quarter" idx="13"/>
          </p:nvPr>
        </p:nvSpPr>
        <p:spPr>
          <a:xfrm>
            <a:off x="228600" y="5486400"/>
            <a:ext cx="8686800" cy="990600"/>
          </a:xfrm>
        </p:spPr>
        <p:txBody>
          <a:bodyPr>
            <a:normAutofit fontScale="92500"/>
          </a:bodyPr>
          <a:lstStyle/>
          <a:p>
            <a:pPr algn="l"/>
            <a:r>
              <a:rPr lang="en-US" sz="2000" dirty="0" smtClean="0"/>
              <a:t>Goals of the National Organization for Women (NOW) included equal opportunity and equal pay for equal work.  They also supported reproductive rights and women’s health issues.  The group advocated for the Equal Rights Amendment (ERA).  </a:t>
            </a:r>
            <a:endParaRPr lang="en-US" sz="2000" dirty="0"/>
          </a:p>
        </p:txBody>
      </p:sp>
      <p:sp>
        <p:nvSpPr>
          <p:cNvPr id="4" name="Title 3"/>
          <p:cNvSpPr>
            <a:spLocks noGrp="1"/>
          </p:cNvSpPr>
          <p:nvPr>
            <p:ph type="title"/>
          </p:nvPr>
        </p:nvSpPr>
        <p:spPr/>
        <p:txBody>
          <a:bodyPr/>
          <a:lstStyle/>
          <a:p>
            <a:r>
              <a:rPr lang="en-US" dirty="0" smtClean="0"/>
              <a:t>The national Organization for Women</a:t>
            </a:r>
            <a:endParaRPr lang="en-US" dirty="0"/>
          </a:p>
        </p:txBody>
      </p:sp>
    </p:spTree>
    <p:extLst>
      <p:ext uri="{BB962C8B-B14F-4D97-AF65-F5344CB8AC3E}">
        <p14:creationId xmlns:p14="http://schemas.microsoft.com/office/powerpoint/2010/main" val="33470282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4"/>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3143250" y="2032000"/>
            <a:ext cx="2857500" cy="3276600"/>
          </a:xfrm>
        </p:spPr>
      </p:pic>
      <p:sp>
        <p:nvSpPr>
          <p:cNvPr id="4" name="Text Placeholder 3"/>
          <p:cNvSpPr>
            <a:spLocks noGrp="1"/>
          </p:cNvSpPr>
          <p:nvPr>
            <p:ph type="body" sz="half" idx="2"/>
          </p:nvPr>
        </p:nvSpPr>
        <p:spPr>
          <a:xfrm>
            <a:off x="914400" y="5513832"/>
            <a:ext cx="7162800" cy="1039368"/>
          </a:xfrm>
        </p:spPr>
        <p:txBody>
          <a:bodyPr>
            <a:normAutofit/>
          </a:bodyPr>
          <a:lstStyle/>
          <a:p>
            <a:pPr algn="l"/>
            <a:r>
              <a:rPr lang="en-US" sz="2000" dirty="0" smtClean="0"/>
              <a:t>Today, the number of athletic scholarships offered by colleges and universities for men and women is the same, giving female athletes the ability to complete in sports on the college level.  </a:t>
            </a:r>
            <a:endParaRPr lang="en-US" sz="2000" dirty="0"/>
          </a:p>
        </p:txBody>
      </p:sp>
      <p:sp>
        <p:nvSpPr>
          <p:cNvPr id="3" name="Title 2"/>
          <p:cNvSpPr>
            <a:spLocks noGrp="1"/>
          </p:cNvSpPr>
          <p:nvPr>
            <p:ph type="title"/>
          </p:nvPr>
        </p:nvSpPr>
        <p:spPr/>
        <p:txBody>
          <a:bodyPr/>
          <a:lstStyle/>
          <a:p>
            <a:r>
              <a:rPr lang="en-US" dirty="0" smtClean="0"/>
              <a:t>Title Nine – Equal opportunity for women</a:t>
            </a:r>
            <a:endParaRPr lang="en-US" dirty="0"/>
          </a:p>
        </p:txBody>
      </p:sp>
    </p:spTree>
    <p:extLst>
      <p:ext uri="{BB962C8B-B14F-4D97-AF65-F5344CB8AC3E}">
        <p14:creationId xmlns:p14="http://schemas.microsoft.com/office/powerpoint/2010/main" val="28974290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92500" lnSpcReduction="20000"/>
          </a:bodyPr>
          <a:lstStyle/>
          <a:p>
            <a:pPr algn="l"/>
            <a:r>
              <a:rPr lang="en-US" dirty="0"/>
              <a:t>The Equal Rights Amendment, despite its failure, and a focus on equal opportunity employment created a wider range of options and advancement for women in business and public </a:t>
            </a:r>
            <a:r>
              <a:rPr lang="en-US" dirty="0" smtClean="0"/>
              <a:t>service: </a:t>
            </a:r>
          </a:p>
          <a:p>
            <a:pPr algn="l"/>
            <a:endParaRPr lang="en-US" dirty="0" smtClean="0"/>
          </a:p>
          <a:p>
            <a:pPr algn="l"/>
            <a:r>
              <a:rPr lang="en-US" b="1" i="1" dirty="0"/>
              <a:t>Section 1.</a:t>
            </a:r>
            <a:r>
              <a:rPr lang="en-US" i="1" dirty="0"/>
              <a:t> Equality of rights under the law shall not be denied or abridged by the United States or by any State on account of sex.</a:t>
            </a:r>
            <a:r>
              <a:rPr lang="en-US" dirty="0"/>
              <a:t> </a:t>
            </a:r>
            <a:endParaRPr lang="en-US" dirty="0" smtClean="0"/>
          </a:p>
          <a:p>
            <a:pPr algn="l"/>
            <a:endParaRPr lang="en-US" dirty="0"/>
          </a:p>
          <a:p>
            <a:pPr algn="l"/>
            <a:r>
              <a:rPr lang="en-US" b="1" i="1" dirty="0" smtClean="0"/>
              <a:t>Section </a:t>
            </a:r>
            <a:r>
              <a:rPr lang="en-US" b="1" i="1" dirty="0"/>
              <a:t>2.</a:t>
            </a:r>
            <a:r>
              <a:rPr lang="en-US" i="1" dirty="0"/>
              <a:t> The Congress shall have the power to enforce, by appropriate legislation, the provisions of this article</a:t>
            </a:r>
            <a:r>
              <a:rPr lang="en-US" dirty="0" smtClean="0"/>
              <a:t>.</a:t>
            </a:r>
          </a:p>
          <a:p>
            <a:pPr algn="l"/>
            <a:endParaRPr lang="en-US" dirty="0"/>
          </a:p>
          <a:p>
            <a:pPr algn="l"/>
            <a:r>
              <a:rPr lang="en-US" b="1" i="1" dirty="0"/>
              <a:t>Section 3.</a:t>
            </a:r>
            <a:r>
              <a:rPr lang="en-US" i="1" dirty="0"/>
              <a:t> This amendment shall take effect two years after the date of ratification</a:t>
            </a:r>
            <a:endParaRPr lang="en-US" dirty="0"/>
          </a:p>
          <a:p>
            <a:pPr algn="l"/>
            <a:r>
              <a:rPr lang="en-US" dirty="0" smtClean="0"/>
              <a:t>      </a:t>
            </a:r>
          </a:p>
          <a:p>
            <a:pPr algn="l"/>
            <a:r>
              <a:rPr lang="en-US" dirty="0" smtClean="0"/>
              <a:t>Despite the relative simplicity of this proposed amendment to the Constitution, the Equal Rights Amendment was never passed.</a:t>
            </a:r>
            <a:endParaRPr lang="en-US" dirty="0"/>
          </a:p>
          <a:p>
            <a:pPr algn="l"/>
            <a:endParaRPr lang="en-US" dirty="0"/>
          </a:p>
          <a:p>
            <a:endParaRPr lang="en-US" dirty="0"/>
          </a:p>
        </p:txBody>
      </p:sp>
      <p:sp>
        <p:nvSpPr>
          <p:cNvPr id="3" name="Title 2"/>
          <p:cNvSpPr>
            <a:spLocks noGrp="1"/>
          </p:cNvSpPr>
          <p:nvPr>
            <p:ph type="title"/>
          </p:nvPr>
        </p:nvSpPr>
        <p:spPr/>
        <p:txBody>
          <a:bodyPr/>
          <a:lstStyle/>
          <a:p>
            <a:r>
              <a:rPr lang="en-US" dirty="0" smtClean="0"/>
              <a:t>The Equal Rights Amendment (ERA)</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304800"/>
            <a:ext cx="1219200" cy="1524000"/>
          </a:xfrm>
          <a:prstGeom prst="rect">
            <a:avLst/>
          </a:prstGeom>
        </p:spPr>
      </p:pic>
    </p:spTree>
    <p:extLst>
      <p:ext uri="{BB962C8B-B14F-4D97-AF65-F5344CB8AC3E}">
        <p14:creationId xmlns:p14="http://schemas.microsoft.com/office/powerpoint/2010/main" val="2794783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sz="quarter" idx="13"/>
          </p:nvPr>
        </p:nvSpPr>
        <p:spPr/>
        <p:txBody>
          <a:bodyPr>
            <a:normAutofit lnSpcReduction="10000"/>
          </a:bodyPr>
          <a:lstStyle/>
          <a:p>
            <a:pPr marL="342900" indent="-342900" algn="l" eaLnBrk="1" hangingPunct="1">
              <a:buFont typeface="Wingdings" pitchFamily="2" charset="2"/>
              <a:buChar char="q"/>
            </a:pPr>
            <a:r>
              <a:rPr lang="en-US" dirty="0" smtClean="0"/>
              <a:t>The Supreme Court case of </a:t>
            </a:r>
            <a:r>
              <a:rPr lang="en-US" i="1" dirty="0" err="1" smtClean="0"/>
              <a:t>Plessy</a:t>
            </a:r>
            <a:r>
              <a:rPr lang="en-US" i="1" dirty="0" smtClean="0"/>
              <a:t> V. Ferguson </a:t>
            </a:r>
            <a:r>
              <a:rPr lang="en-US" dirty="0" smtClean="0"/>
              <a:t>(1896) was a ruling which allowed segregation and “Jim Crow” laws to stay in place for more than fifty years.  </a:t>
            </a:r>
          </a:p>
          <a:p>
            <a:pPr marL="342900" indent="-342900" algn="l" eaLnBrk="1" hangingPunct="1">
              <a:buFont typeface="Wingdings" pitchFamily="2" charset="2"/>
              <a:buChar char="q"/>
            </a:pPr>
            <a:r>
              <a:rPr lang="en-US" dirty="0" smtClean="0"/>
              <a:t>The ruling stated that segregation was legal, as long as the institutions created were “separate but equal.”</a:t>
            </a:r>
          </a:p>
          <a:p>
            <a:pPr marL="342900" indent="-342900" algn="l" eaLnBrk="1" hangingPunct="1">
              <a:buFont typeface="Wingdings" pitchFamily="2" charset="2"/>
              <a:buChar char="q"/>
            </a:pPr>
            <a:r>
              <a:rPr lang="en-US" dirty="0" smtClean="0"/>
              <a:t>In general, there was plenty of separate, but not very much equal.  Facilities for blacks were almost always of a poorer quality.</a:t>
            </a:r>
            <a:endParaRPr lang="en-US" dirty="0"/>
          </a:p>
        </p:txBody>
      </p:sp>
      <p:pic>
        <p:nvPicPr>
          <p:cNvPr id="3" name="Content Placeholder 2"/>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01592" y="1828800"/>
            <a:ext cx="3090430" cy="4309590"/>
          </a:xfrm>
        </p:spPr>
      </p:pic>
      <p:sp>
        <p:nvSpPr>
          <p:cNvPr id="4098" name="Title 1"/>
          <p:cNvSpPr>
            <a:spLocks noGrp="1"/>
          </p:cNvSpPr>
          <p:nvPr>
            <p:ph type="title"/>
          </p:nvPr>
        </p:nvSpPr>
        <p:spPr/>
        <p:txBody>
          <a:bodyPr/>
          <a:lstStyle/>
          <a:p>
            <a:pPr eaLnBrk="1" hangingPunct="1"/>
            <a:r>
              <a:rPr lang="en-US" i="1" dirty="0" err="1" smtClean="0"/>
              <a:t>Plessy</a:t>
            </a:r>
            <a:r>
              <a:rPr lang="en-US" i="1" dirty="0" smtClean="0"/>
              <a:t> V. Ferguson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92500" lnSpcReduction="20000"/>
          </a:bodyPr>
          <a:lstStyle/>
          <a:p>
            <a:pPr marL="342900" indent="-342900" algn="l">
              <a:buFont typeface="Wingdings" pitchFamily="2" charset="2"/>
              <a:buChar char="Ø"/>
            </a:pPr>
            <a:r>
              <a:rPr lang="en-US" dirty="0" smtClean="0"/>
              <a:t>The case of </a:t>
            </a:r>
            <a:r>
              <a:rPr lang="en-US" i="1" dirty="0" smtClean="0"/>
              <a:t>Brown V. Board of Education, Topeka, KS </a:t>
            </a:r>
            <a:r>
              <a:rPr lang="en-US" dirty="0" smtClean="0"/>
              <a:t>ended legal segregation in the public schools when the decision was announced in 1954.</a:t>
            </a:r>
          </a:p>
          <a:p>
            <a:pPr marL="342900" indent="-342900" algn="l">
              <a:buFont typeface="Wingdings" pitchFamily="2" charset="2"/>
              <a:buChar char="Ø"/>
            </a:pPr>
            <a:endParaRPr lang="en-US" dirty="0"/>
          </a:p>
          <a:p>
            <a:pPr marL="342900" indent="-342900" algn="l">
              <a:buFont typeface="Wingdings" pitchFamily="2" charset="2"/>
              <a:buChar char="Ø"/>
            </a:pPr>
            <a:r>
              <a:rPr lang="en-US" dirty="0" smtClean="0"/>
              <a:t>NAACP lawyer Thurgood Marshall argued the segregation violated the 14</a:t>
            </a:r>
            <a:r>
              <a:rPr lang="en-US" baseline="30000" dirty="0" smtClean="0"/>
              <a:t>th</a:t>
            </a:r>
            <a:r>
              <a:rPr lang="en-US" dirty="0" smtClean="0"/>
              <a:t> Amendments “equal protection” clause.</a:t>
            </a:r>
          </a:p>
          <a:p>
            <a:pPr marL="342900" indent="-342900" algn="l">
              <a:buFont typeface="Wingdings" pitchFamily="2" charset="2"/>
              <a:buChar char="Ø"/>
            </a:pPr>
            <a:endParaRPr lang="en-US" dirty="0"/>
          </a:p>
          <a:p>
            <a:pPr marL="342900" indent="-342900" algn="l">
              <a:buFont typeface="Wingdings" pitchFamily="2" charset="2"/>
              <a:buChar char="Ø"/>
            </a:pPr>
            <a:r>
              <a:rPr lang="en-US" dirty="0" smtClean="0"/>
              <a:t>Chief Justice Earl Warren agreed, and segregated schools were struck down by the Supreme Court “with all deliberate speed.” </a:t>
            </a:r>
            <a:endParaRPr lang="en-US" dirty="0"/>
          </a:p>
          <a:p>
            <a:pPr marL="342900" indent="-342900">
              <a:buFont typeface="Wingdings" pitchFamily="2" charset="2"/>
              <a:buChar char="Ø"/>
            </a:pP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rot="769739">
            <a:off x="4882716" y="1915660"/>
            <a:ext cx="3352800" cy="4548372"/>
          </a:xfrm>
        </p:spPr>
      </p:pic>
      <p:sp>
        <p:nvSpPr>
          <p:cNvPr id="3" name="Title 2"/>
          <p:cNvSpPr>
            <a:spLocks noGrp="1"/>
          </p:cNvSpPr>
          <p:nvPr>
            <p:ph type="title"/>
          </p:nvPr>
        </p:nvSpPr>
        <p:spPr/>
        <p:txBody>
          <a:bodyPr/>
          <a:lstStyle/>
          <a:p>
            <a:r>
              <a:rPr lang="en-US" i="1" dirty="0" smtClean="0"/>
              <a:t>Brown V. Board of Education, Topeka, KS</a:t>
            </a:r>
            <a:endParaRPr lang="en-US" i="1" dirty="0"/>
          </a:p>
        </p:txBody>
      </p:sp>
    </p:spTree>
    <p:extLst>
      <p:ext uri="{BB962C8B-B14F-4D97-AF65-F5344CB8AC3E}">
        <p14:creationId xmlns:p14="http://schemas.microsoft.com/office/powerpoint/2010/main" val="3313518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sz="quarter" idx="13"/>
          </p:nvPr>
        </p:nvSpPr>
        <p:spPr/>
        <p:txBody>
          <a:bodyPr>
            <a:normAutofit fontScale="92500" lnSpcReduction="10000"/>
          </a:bodyPr>
          <a:lstStyle/>
          <a:p>
            <a:pPr marL="342900" indent="-342900" algn="l" eaLnBrk="1" hangingPunct="1">
              <a:buFont typeface="Wingdings" pitchFamily="2" charset="2"/>
              <a:buChar char="v"/>
            </a:pPr>
            <a:r>
              <a:rPr lang="en-US" dirty="0" smtClean="0"/>
              <a:t>Rosa Parks started the Montgomery Bus Boycott on December 1, 1955 when she was arrested for refusing to give up her seat to a white man on the bus.</a:t>
            </a:r>
          </a:p>
          <a:p>
            <a:pPr marL="342900" indent="-342900" algn="l" eaLnBrk="1" hangingPunct="1">
              <a:buFont typeface="Wingdings" pitchFamily="2" charset="2"/>
              <a:buChar char="v"/>
            </a:pPr>
            <a:r>
              <a:rPr lang="en-US" dirty="0" smtClean="0"/>
              <a:t>Rev. Dr. Martin Luther King, Jr. led the Montgomery Bus Boycott.</a:t>
            </a:r>
          </a:p>
          <a:p>
            <a:pPr marL="342900" indent="-342900" algn="l" eaLnBrk="1" hangingPunct="1">
              <a:buFont typeface="Wingdings" pitchFamily="2" charset="2"/>
              <a:buChar char="v"/>
            </a:pPr>
            <a:r>
              <a:rPr lang="en-US" dirty="0" smtClean="0"/>
              <a:t>MLK founded the Southern Christian Leadership Conference after winning a victory for the Civil Rights Movement here. </a:t>
            </a:r>
          </a:p>
          <a:p>
            <a:pPr marL="342900" indent="-342900" algn="l" eaLnBrk="1" hangingPunct="1">
              <a:buFont typeface="Wingdings" pitchFamily="2" charset="2"/>
              <a:buChar char="v"/>
            </a:pPr>
            <a:r>
              <a:rPr lang="en-US" dirty="0" smtClean="0"/>
              <a:t>The NAACP argued the legal aspects of the case – victorious, again!</a:t>
            </a:r>
          </a:p>
          <a:p>
            <a:pPr eaLnBrk="1" hangingPunct="1"/>
            <a:endParaRPr lang="en-US" dirty="0" smtClean="0"/>
          </a:p>
        </p:txBody>
      </p:sp>
      <p:pic>
        <p:nvPicPr>
          <p:cNvPr id="3" name="Content Placeholder 2"/>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05400" y="2057400"/>
            <a:ext cx="3276600" cy="3947848"/>
          </a:xfrm>
        </p:spPr>
      </p:pic>
      <p:sp>
        <p:nvSpPr>
          <p:cNvPr id="5122" name="Title 1"/>
          <p:cNvSpPr>
            <a:spLocks noGrp="1"/>
          </p:cNvSpPr>
          <p:nvPr>
            <p:ph type="title"/>
          </p:nvPr>
        </p:nvSpPr>
        <p:spPr/>
        <p:txBody>
          <a:bodyPr/>
          <a:lstStyle/>
          <a:p>
            <a:pPr eaLnBrk="1" hangingPunct="1"/>
            <a:r>
              <a:rPr lang="en-US" dirty="0" smtClean="0"/>
              <a:t>The Montgomery Bus Boycott, 1955 - 1956</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09600" y="1981200"/>
            <a:ext cx="5984084" cy="4075112"/>
          </a:xfrm>
        </p:spPr>
      </p:pic>
      <p:sp>
        <p:nvSpPr>
          <p:cNvPr id="4" name="Title 3"/>
          <p:cNvSpPr>
            <a:spLocks noGrp="1"/>
          </p:cNvSpPr>
          <p:nvPr>
            <p:ph type="title"/>
          </p:nvPr>
        </p:nvSpPr>
        <p:spPr/>
        <p:txBody>
          <a:bodyPr/>
          <a:lstStyle/>
          <a:p>
            <a:r>
              <a:rPr lang="en-US" dirty="0" smtClean="0"/>
              <a:t>The Montgomery Bus Boycott is Victorious</a:t>
            </a:r>
            <a:endParaRPr lang="en-US" dirty="0"/>
          </a:p>
        </p:txBody>
      </p:sp>
      <p:sp>
        <p:nvSpPr>
          <p:cNvPr id="7" name="Rounded Rectangle 6"/>
          <p:cNvSpPr/>
          <p:nvPr/>
        </p:nvSpPr>
        <p:spPr>
          <a:xfrm>
            <a:off x="6781800" y="1965542"/>
            <a:ext cx="2209800" cy="3962400"/>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r>
              <a:rPr lang="en-US" sz="1600" dirty="0" smtClean="0"/>
              <a:t>The Montgomery Bus Boycott brought together three very important Civil Rights leaders: </a:t>
            </a:r>
            <a:r>
              <a:rPr lang="en-US" sz="1600" b="1" i="1" u="sng" dirty="0" smtClean="0"/>
              <a:t>Rosa Parks</a:t>
            </a:r>
            <a:r>
              <a:rPr lang="en-US" sz="1600" dirty="0" smtClean="0"/>
              <a:t>, who was arrested, </a:t>
            </a:r>
            <a:r>
              <a:rPr lang="en-US" sz="1600" b="1" i="1" u="sng" dirty="0" smtClean="0"/>
              <a:t>Rev. Dr. Martin Luther King, Jr.</a:t>
            </a:r>
            <a:r>
              <a:rPr lang="en-US" sz="1600" dirty="0" smtClean="0"/>
              <a:t>, who led the movement, and </a:t>
            </a:r>
            <a:r>
              <a:rPr lang="en-US" sz="1600" b="1" i="1" u="sng" dirty="0" smtClean="0"/>
              <a:t>Thurgood Marshall</a:t>
            </a:r>
            <a:r>
              <a:rPr lang="en-US" sz="1600" dirty="0" smtClean="0"/>
              <a:t>, who argued the case against segregation on the Montgomery City Busses successfully. </a:t>
            </a:r>
            <a:endParaRPr lang="en-US" sz="1600" dirty="0"/>
          </a:p>
        </p:txBody>
      </p:sp>
    </p:spTree>
    <p:extLst>
      <p:ext uri="{BB962C8B-B14F-4D97-AF65-F5344CB8AC3E}">
        <p14:creationId xmlns:p14="http://schemas.microsoft.com/office/powerpoint/2010/main" val="3464355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13574" b="13574"/>
          <a:stretch>
            <a:fillRect/>
          </a:stretch>
        </p:blipFill>
        <p:spPr/>
      </p:pic>
      <p:sp>
        <p:nvSpPr>
          <p:cNvPr id="5" name="Text Placeholder 4"/>
          <p:cNvSpPr>
            <a:spLocks noGrp="1"/>
          </p:cNvSpPr>
          <p:nvPr>
            <p:ph type="body" sz="quarter" idx="13"/>
          </p:nvPr>
        </p:nvSpPr>
        <p:spPr>
          <a:xfrm>
            <a:off x="457200" y="5334000"/>
            <a:ext cx="8458200" cy="1219200"/>
          </a:xfrm>
        </p:spPr>
        <p:txBody>
          <a:bodyPr>
            <a:normAutofit/>
          </a:bodyPr>
          <a:lstStyle/>
          <a:p>
            <a:pPr algn="l"/>
            <a:r>
              <a:rPr lang="en-US" sz="1600" b="1" i="1" u="sng" dirty="0" smtClean="0"/>
              <a:t>The Greensboro Four </a:t>
            </a:r>
            <a:r>
              <a:rPr lang="en-US" sz="1600" dirty="0" smtClean="0"/>
              <a:t>organized the first successful sit-in of a lunch counter in the South.  College students – especially members of the </a:t>
            </a:r>
            <a:r>
              <a:rPr lang="en-US" sz="1600" b="1" i="1" u="sng" dirty="0" smtClean="0"/>
              <a:t>Student Non-Violent Coordinating Committee (SNCC) </a:t>
            </a:r>
            <a:r>
              <a:rPr lang="en-US" sz="1600" dirty="0" smtClean="0"/>
              <a:t>– used this tactic throughout the Civil Rights Movement in order to cause economic consequences to segregationists and racist businesses.</a:t>
            </a:r>
            <a:endParaRPr lang="en-US" sz="1600" dirty="0"/>
          </a:p>
        </p:txBody>
      </p:sp>
      <p:sp>
        <p:nvSpPr>
          <p:cNvPr id="3" name="Title 2"/>
          <p:cNvSpPr>
            <a:spLocks noGrp="1"/>
          </p:cNvSpPr>
          <p:nvPr>
            <p:ph type="title"/>
          </p:nvPr>
        </p:nvSpPr>
        <p:spPr/>
        <p:txBody>
          <a:bodyPr/>
          <a:lstStyle/>
          <a:p>
            <a:r>
              <a:rPr lang="en-US" dirty="0" smtClean="0"/>
              <a:t>Sit-ins</a:t>
            </a:r>
            <a:endParaRPr lang="en-US" dirty="0"/>
          </a:p>
        </p:txBody>
      </p:sp>
    </p:spTree>
    <p:extLst>
      <p:ext uri="{BB962C8B-B14F-4D97-AF65-F5344CB8AC3E}">
        <p14:creationId xmlns:p14="http://schemas.microsoft.com/office/powerpoint/2010/main" val="950739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8415" b="18415"/>
          <a:stretch>
            <a:fillRect/>
          </a:stretch>
        </p:blipFill>
        <p:spPr/>
      </p:pic>
      <p:sp>
        <p:nvSpPr>
          <p:cNvPr id="2" name="Content Placeholder 1"/>
          <p:cNvSpPr>
            <a:spLocks noGrp="1"/>
          </p:cNvSpPr>
          <p:nvPr>
            <p:ph type="body" sz="quarter" idx="13"/>
          </p:nvPr>
        </p:nvSpPr>
        <p:spPr>
          <a:xfrm>
            <a:off x="304800" y="5516880"/>
            <a:ext cx="8534400" cy="1112520"/>
          </a:xfrm>
        </p:spPr>
        <p:txBody>
          <a:bodyPr/>
          <a:lstStyle/>
          <a:p>
            <a:pPr algn="l"/>
            <a:r>
              <a:rPr lang="en-US" dirty="0" smtClean="0"/>
              <a:t>The Congress of Racial Equality (CORE) led the Freedom Rides in the summer of 1961.  There goal was to take busses all the way from Washington, D.C. to New Orleans, LA – and to test the laws against segregation on interstate busses. The group met potentially deadly violence along the way, and were subjected to arbitrary arrest and imprisonment along the way.  Eventually, members of the group decided to fly to New Orleans.</a:t>
            </a:r>
            <a:endParaRPr lang="en-US" dirty="0"/>
          </a:p>
        </p:txBody>
      </p:sp>
      <p:sp>
        <p:nvSpPr>
          <p:cNvPr id="3" name="Title 2"/>
          <p:cNvSpPr>
            <a:spLocks noGrp="1"/>
          </p:cNvSpPr>
          <p:nvPr>
            <p:ph type="title"/>
          </p:nvPr>
        </p:nvSpPr>
        <p:spPr/>
        <p:txBody>
          <a:bodyPr/>
          <a:lstStyle/>
          <a:p>
            <a:r>
              <a:rPr lang="en-US" dirty="0" smtClean="0"/>
              <a:t>The Freedom Riders</a:t>
            </a:r>
            <a:endParaRPr lang="en-US" dirty="0"/>
          </a:p>
        </p:txBody>
      </p:sp>
    </p:spTree>
    <p:extLst>
      <p:ext uri="{BB962C8B-B14F-4D97-AF65-F5344CB8AC3E}">
        <p14:creationId xmlns:p14="http://schemas.microsoft.com/office/powerpoint/2010/main" val="25259020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7007" b="7007"/>
          <a:stretch>
            <a:fillRect/>
          </a:stretch>
        </p:blipFill>
        <p:spPr/>
      </p:pic>
      <p:sp>
        <p:nvSpPr>
          <p:cNvPr id="3" name="Text Placeholder 2"/>
          <p:cNvSpPr>
            <a:spLocks noGrp="1"/>
          </p:cNvSpPr>
          <p:nvPr>
            <p:ph type="body" sz="quarter" idx="13"/>
          </p:nvPr>
        </p:nvSpPr>
        <p:spPr>
          <a:xfrm>
            <a:off x="1371600" y="5562600"/>
            <a:ext cx="6553200" cy="960120"/>
          </a:xfrm>
        </p:spPr>
        <p:txBody>
          <a:bodyPr>
            <a:normAutofit/>
          </a:bodyPr>
          <a:lstStyle/>
          <a:p>
            <a:pPr algn="l"/>
            <a:r>
              <a:rPr lang="en-US" sz="2000" dirty="0" smtClean="0"/>
              <a:t>In Anniston, Alabama, the Freedom Riders Greyhound bus was firebombed and it’s tires were slashed by racist mobs. </a:t>
            </a:r>
            <a:endParaRPr lang="en-US" sz="2000" dirty="0"/>
          </a:p>
        </p:txBody>
      </p:sp>
      <p:sp>
        <p:nvSpPr>
          <p:cNvPr id="4" name="Title 3"/>
          <p:cNvSpPr>
            <a:spLocks noGrp="1"/>
          </p:cNvSpPr>
          <p:nvPr>
            <p:ph type="title"/>
          </p:nvPr>
        </p:nvSpPr>
        <p:spPr/>
        <p:txBody>
          <a:bodyPr/>
          <a:lstStyle/>
          <a:p>
            <a:r>
              <a:rPr lang="en-US" dirty="0" smtClean="0"/>
              <a:t>The freedom Rides</a:t>
            </a:r>
            <a:endParaRPr lang="en-US" dirty="0"/>
          </a:p>
        </p:txBody>
      </p:sp>
    </p:spTree>
    <p:extLst>
      <p:ext uri="{BB962C8B-B14F-4D97-AF65-F5344CB8AC3E}">
        <p14:creationId xmlns:p14="http://schemas.microsoft.com/office/powerpoint/2010/main" val="27385164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Black Tie</Template>
  <TotalTime>3423</TotalTime>
  <Words>2050</Words>
  <Application>Microsoft Office PowerPoint</Application>
  <PresentationFormat>On-screen Show (4:3)</PresentationFormat>
  <Paragraphs>87</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Garamond</vt:lpstr>
      <vt:lpstr>Tahoma</vt:lpstr>
      <vt:lpstr>Tunga</vt:lpstr>
      <vt:lpstr>Wingdings</vt:lpstr>
      <vt:lpstr>BlackTie</vt:lpstr>
      <vt:lpstr>SOL Review MATERIALS FOR UNIT TEN</vt:lpstr>
      <vt:lpstr>Segregation IN America</vt:lpstr>
      <vt:lpstr>Plessy V. Ferguson </vt:lpstr>
      <vt:lpstr>Brown V. Board of Education, Topeka, KS</vt:lpstr>
      <vt:lpstr>The Montgomery Bus Boycott, 1955 - 1956</vt:lpstr>
      <vt:lpstr>The Montgomery Bus Boycott is Victorious</vt:lpstr>
      <vt:lpstr>Sit-ins</vt:lpstr>
      <vt:lpstr>The Freedom Riders</vt:lpstr>
      <vt:lpstr>The freedom Rides</vt:lpstr>
      <vt:lpstr>Organized protests in Birmingham, Alabama</vt:lpstr>
      <vt:lpstr>THE March on Washington For Jobs and Freedom</vt:lpstr>
      <vt:lpstr>“I Have a Dream”</vt:lpstr>
      <vt:lpstr>NAACP</vt:lpstr>
      <vt:lpstr>Practices of Dr. Martin Luther King, Jr.</vt:lpstr>
      <vt:lpstr>“I Have A DREAM…” – A Portion of the Speech to consider</vt:lpstr>
      <vt:lpstr>Notable African-Americans</vt:lpstr>
      <vt:lpstr>Henry Louis Gates,  Historian and Intellectual</vt:lpstr>
      <vt:lpstr>Maya Angelou</vt:lpstr>
      <vt:lpstr>Civil Rights Legislation</vt:lpstr>
      <vt:lpstr>The voting rights act of 1965</vt:lpstr>
      <vt:lpstr>Changing role of women</vt:lpstr>
      <vt:lpstr>The national Organization for Women</vt:lpstr>
      <vt:lpstr>Title Nine – Equal opportunity for women</vt:lpstr>
      <vt:lpstr>The Equal Rights Amendment (ERA)</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10</dc:title>
  <dc:creator>LATHOMPS</dc:creator>
  <cp:lastModifiedBy>Vickie J. Dean</cp:lastModifiedBy>
  <cp:revision>24</cp:revision>
  <cp:lastPrinted>2015-05-18T11:40:21Z</cp:lastPrinted>
  <dcterms:created xsi:type="dcterms:W3CDTF">2013-05-01T18:45:36Z</dcterms:created>
  <dcterms:modified xsi:type="dcterms:W3CDTF">2016-05-26T12:00:56Z</dcterms:modified>
</cp:coreProperties>
</file>